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</p:sldIdLst>
  <p:sldSz cy="6858000" cx="9144000"/>
  <p:notesSz cx="6858000" cy="9144000"/>
  <p:embeddedFontLst>
    <p:embeddedFont>
      <p:font typeface="Roboto"/>
      <p:regular r:id="rId89"/>
      <p:bold r:id="rId90"/>
      <p:italic r:id="rId91"/>
      <p:boldItalic r:id="rId92"/>
    </p:embeddedFont>
    <p:embeddedFont>
      <p:font typeface="Roboto Mono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4082">
          <p15:clr>
            <a:srgbClr val="9AA0A6"/>
          </p15:clr>
        </p15:guide>
        <p15:guide id="4" orient="horz" pos="23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F8D813-923D-4D42-9F2C-D9BA21E7415D}">
  <a:tblStyle styleId="{CEF8D813-923D-4D42-9F2C-D9BA21E741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227"/>
        <p:guide pos="4082" orient="horz"/>
        <p:guide pos="2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Roboto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RobotoMono-italic.fntdata"/><Relationship Id="rId50" Type="http://schemas.openxmlformats.org/officeDocument/2006/relationships/slide" Target="slides/slide43.xml"/><Relationship Id="rId94" Type="http://schemas.openxmlformats.org/officeDocument/2006/relationships/font" Target="fonts/RobotoMono-bold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96" Type="http://schemas.openxmlformats.org/officeDocument/2006/relationships/font" Target="fonts/RobotoMono-boldItalic.fntdata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3" Type="http://schemas.openxmlformats.org/officeDocument/2006/relationships/font" Target="fonts/RobotoMono-regular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aee39f1e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eaee39f1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f29b9fb24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Тот кто уже познакомился с кубером уже заметил как много ямла приходиться писать. И чтобы его уменьшить и переисользовать приходит на помощь helm.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– это го шаблонизатор + kubectl.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Данный подход оказался достаточно прост и быстро завоевал популярность.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1ebd7fa2b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1ebd7fa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Основная идея что из helm chart (чертежа) мы можем построить несколько домой. Разве что поменять там форму окна или цвет двери.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b9c98399_0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b9c9839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tiller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Репозитории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Встроенные функции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Удаление Tiller: Tiller был серверным компонентом Helm, но был удален из v3 из-за наличия исчерпывающих разрешений, необходимых для внесения изменений в кластер в более ранних версиях. Это также создало угрозу безопасности, поскольку любой, кто получит доступ к Tiller, будет иметь чрезмерные разрешения для вашего кластера.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4b9c98399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4b9c9839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Чарты как и докер-образы. Лежат в регистри/репозиториях/музеи. с 3 версией. Дефолтного регистри нет как с докером – нет. Поэтому давайте добавим один.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4b9c98399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4b9c9839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4b9c98399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4b9c983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Никаких башей!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1ebd7fa2b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1ebd7fa2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1ebd7fa2b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1ebd7fa2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dry-run = helm status + helm template + helm show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1ebd7fa2b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1ebd7fa2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e823becd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e823bec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7111fdf1c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7111fdf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1ebd7fa2b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1ebd7fa2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177c97697_0_1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177c9769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1ebd7fa2b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1ebd7fa2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b9c98399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4b9c983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натыкать руками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4b9c98399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4b9c9839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такие helm пакетный менеджер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4b9c98399_0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4b9c9839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4b9c98399_0_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4b9c9839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4b9c98399_0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4b9c9839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все что осталось.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7111fdf1c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7111fdf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все что осталось.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e823becd0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177c9769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177c976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все что осталось.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177c97697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177c976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все что осталось.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177c97697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177c976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4b9c98399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4b9c9839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Связанные ресурсы.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210c8821a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210c882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Связанные ресурсы.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4b9c98399_0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4b9c9839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177c97697_0_2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177c9769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Helm v3 сравнивает старый манифест, состояние в кластере и новый выпуск (release). Таким образом, внесенные вами вручную изменения не будут потеряны при обновлении выпусков Helm. Это упрощает процесс обновления и повышает надежность приложений.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177c97697_0_1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177c9769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4b9c98399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4b9c9839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177c97697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f177c9769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aee39f1e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aee39f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что говорится волну поймал на helm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177c97697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177c976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177c97697_0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f177c9769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177c97697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177c9769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177c97697_0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f177c9769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gitlab уж точно не стоит писать!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177c97697_0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177c9769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177c97697_0_1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177c9769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210c8821a_1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210c8821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210c8821a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210c8821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Делать же так конечно не стоит.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Новый чарт;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Геометрическая шкала увеличения сложности.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210c8821a_1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210c8821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Делать же так конечно не стоит.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Новый чарт;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Геометрическая шкала увеличения сложности.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210c8821a_1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210c8821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e823becd0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e823becd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1ebd7fa2b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1ebd7fa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80000"/>
              </a:buClr>
              <a:buSzPts val="1700"/>
              <a:buFont typeface="Roboto Mono"/>
              <a:buChar char="-"/>
            </a:pPr>
            <a:r>
              <a:rPr lang="ru" sz="17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Ресурс которому присвоили helm hook не является частью релиза!</a:t>
            </a:r>
            <a:endParaRPr sz="17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Font typeface="Roboto Mono"/>
              <a:buChar char="-"/>
            </a:pPr>
            <a:r>
              <a:rPr lang="ru" sz="17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Избегайте хуков.</a:t>
            </a:r>
            <a:endParaRPr sz="17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Font typeface="Roboto Mono"/>
              <a:buChar char="-"/>
            </a:pPr>
            <a:r>
              <a:rPr lang="ru" sz="17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Не назначайте хуки для secret, configmap, только jobs.</a:t>
            </a:r>
            <a:endParaRPr sz="17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Font typeface="Roboto Mono"/>
              <a:buChar char="-"/>
            </a:pPr>
            <a:r>
              <a:rPr lang="ru" sz="17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Jobs только для post-upgrade,post-install</a:t>
            </a:r>
            <a:endParaRPr sz="17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177c97697_0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177c9769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177c97697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177c9769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177c97697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177c9769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177c97697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177c9769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177c97697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177c9769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177c97697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177c9769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4b9c98399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4b9c9839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f4b9c98399_0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f4b9c983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177c97697_0_1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177c9769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eaee39f1e_0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eaee39f1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3a7074569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3a70745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3a7074569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3a70745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f29b9fb24_0_1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f29b9fb2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f29b9fb24_0_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f29b9fb2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df29b9fb24_0_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df29b9fb2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04b8b6756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e04b8b675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df29b9fb24_0_1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df29b9fb2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f6222e6af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f6222e6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df6222e6af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df6222e6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e3a7074569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e3a70745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e823becd0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e823becd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f6222e6af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f6222e6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f6222e6af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f6222e6a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177c97697_0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177c9769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f0811f94b8_0_4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f0811f94b8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f6222e6af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f6222e6a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3a7074569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3a707456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e3a7074569_0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e3a707456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f0811f94b8_0_2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f0811f94b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f0811f94b8_0_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f0811f94b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0811f94b8_0_2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f0811f94b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f29b9fb24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f29b9fb2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f0811f94b8_0_3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f0811f94b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f0811f94b8_0_3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f0811f94b8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f29b9fb24_0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f29b9fb2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916" y="-13437"/>
            <a:ext cx="9179832" cy="68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92250" y="5698975"/>
            <a:ext cx="5051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792250" y="2562125"/>
            <a:ext cx="81831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805350" y="1763228"/>
            <a:ext cx="82263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2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729150" y="1763228"/>
            <a:ext cx="82263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0000" y="1747175"/>
            <a:ext cx="78624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/>
          <p:nvPr/>
        </p:nvSpPr>
        <p:spPr>
          <a:xfrm>
            <a:off x="606200" y="2858975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795050" y="2960050"/>
            <a:ext cx="7568100" cy="31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362300" y="1616750"/>
            <a:ext cx="47487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500550" y="1763225"/>
            <a:ext cx="44286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5555275" y="1763225"/>
            <a:ext cx="3151200" cy="4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916" y="-13437"/>
            <a:ext cx="9179832" cy="68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792250" y="5698975"/>
            <a:ext cx="5051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792250" y="2562125"/>
            <a:ext cx="81831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729150" y="2485475"/>
            <a:ext cx="79353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1750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b="1" sz="1700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4348975" y="2694775"/>
            <a:ext cx="4391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b="1" sz="19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2" type="subTitle"/>
          </p:nvPr>
        </p:nvSpPr>
        <p:spPr>
          <a:xfrm>
            <a:off x="4348975" y="3410125"/>
            <a:ext cx="45879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2485475"/>
            <a:ext cx="79353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2"/>
          <p:cNvSpPr txBox="1"/>
          <p:nvPr>
            <p:ph type="title"/>
          </p:nvPr>
        </p:nvSpPr>
        <p:spPr>
          <a:xfrm>
            <a:off x="609075" y="16278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609075" y="388828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p22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5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805350" y="1763228"/>
            <a:ext cx="82263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6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6"/>
          <p:cNvSpPr txBox="1"/>
          <p:nvPr>
            <p:ph idx="1" type="subTitle"/>
          </p:nvPr>
        </p:nvSpPr>
        <p:spPr>
          <a:xfrm>
            <a:off x="729150" y="1763228"/>
            <a:ext cx="82263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>
            <a:off x="530000" y="1747175"/>
            <a:ext cx="78624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7"/>
          <p:cNvSpPr/>
          <p:nvPr/>
        </p:nvSpPr>
        <p:spPr>
          <a:xfrm>
            <a:off x="606200" y="2858975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 txBox="1"/>
          <p:nvPr>
            <p:ph idx="2" type="subTitle"/>
          </p:nvPr>
        </p:nvSpPr>
        <p:spPr>
          <a:xfrm>
            <a:off x="795050" y="2960050"/>
            <a:ext cx="7568100" cy="31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8"/>
          <p:cNvSpPr/>
          <p:nvPr/>
        </p:nvSpPr>
        <p:spPr>
          <a:xfrm>
            <a:off x="362300" y="1616750"/>
            <a:ext cx="47487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8"/>
          <p:cNvSpPr txBox="1"/>
          <p:nvPr>
            <p:ph idx="1" type="subTitle"/>
          </p:nvPr>
        </p:nvSpPr>
        <p:spPr>
          <a:xfrm>
            <a:off x="500550" y="1763225"/>
            <a:ext cx="44286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0" name="Google Shape;120;p28"/>
          <p:cNvSpPr txBox="1"/>
          <p:nvPr>
            <p:ph idx="2" type="subTitle"/>
          </p:nvPr>
        </p:nvSpPr>
        <p:spPr>
          <a:xfrm>
            <a:off x="5555275" y="1763225"/>
            <a:ext cx="3151200" cy="4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1750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b="1" sz="1700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4348975" y="2694775"/>
            <a:ext cx="4391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b="1" sz="19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2" type="subTitle"/>
          </p:nvPr>
        </p:nvSpPr>
        <p:spPr>
          <a:xfrm>
            <a:off x="4348975" y="3410125"/>
            <a:ext cx="45879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609075" y="16278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609075" y="388828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b="1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b="1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243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s.bitnami.com/bitnami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zhilyaev.dmitriy+otus@gmail.com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5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habr.com/ru/post/582578/" TargetMode="External"/><Relationship Id="rId4" Type="http://schemas.openxmlformats.org/officeDocument/2006/relationships/hyperlink" Target="https://helm.sh/ru/docs/intro/using_helm/" TargetMode="External"/><Relationship Id="rId5" Type="http://schemas.openxmlformats.org/officeDocument/2006/relationships/hyperlink" Target="https://github.com/stackrox/kube-linter" TargetMode="External"/><Relationship Id="rId6" Type="http://schemas.openxmlformats.org/officeDocument/2006/relationships/hyperlink" Target="https://artifacthub.io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Relationship Id="rId4" Type="http://schemas.openxmlformats.org/officeDocument/2006/relationships/image" Target="../media/image8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jpg"/></Relationships>
</file>

<file path=ppt/slides/_rels/slide7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22" Type="http://schemas.openxmlformats.org/officeDocument/2006/relationships/image" Target="../media/image89.png"/><Relationship Id="rId21" Type="http://schemas.openxmlformats.org/officeDocument/2006/relationships/image" Target="../media/image115.png"/><Relationship Id="rId24" Type="http://schemas.openxmlformats.org/officeDocument/2006/relationships/image" Target="../media/image95.png"/><Relationship Id="rId23" Type="http://schemas.openxmlformats.org/officeDocument/2006/relationships/image" Target="../media/image9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9" Type="http://schemas.openxmlformats.org/officeDocument/2006/relationships/image" Target="../media/image78.png"/><Relationship Id="rId26" Type="http://schemas.openxmlformats.org/officeDocument/2006/relationships/image" Target="../media/image98.png"/><Relationship Id="rId25" Type="http://schemas.openxmlformats.org/officeDocument/2006/relationships/image" Target="../media/image92.png"/><Relationship Id="rId28" Type="http://schemas.openxmlformats.org/officeDocument/2006/relationships/image" Target="../media/image97.png"/><Relationship Id="rId27" Type="http://schemas.openxmlformats.org/officeDocument/2006/relationships/image" Target="../media/image23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29" Type="http://schemas.openxmlformats.org/officeDocument/2006/relationships/image" Target="../media/image110.png"/><Relationship Id="rId7" Type="http://schemas.openxmlformats.org/officeDocument/2006/relationships/image" Target="../media/image84.png"/><Relationship Id="rId8" Type="http://schemas.openxmlformats.org/officeDocument/2006/relationships/image" Target="../media/image76.png"/><Relationship Id="rId30" Type="http://schemas.openxmlformats.org/officeDocument/2006/relationships/image" Target="../media/image100.png"/><Relationship Id="rId11" Type="http://schemas.openxmlformats.org/officeDocument/2006/relationships/image" Target="../media/image83.png"/><Relationship Id="rId10" Type="http://schemas.openxmlformats.org/officeDocument/2006/relationships/image" Target="../media/image81.png"/><Relationship Id="rId13" Type="http://schemas.openxmlformats.org/officeDocument/2006/relationships/image" Target="../media/image113.png"/><Relationship Id="rId12" Type="http://schemas.openxmlformats.org/officeDocument/2006/relationships/image" Target="../media/image82.png"/><Relationship Id="rId15" Type="http://schemas.openxmlformats.org/officeDocument/2006/relationships/image" Target="../media/image90.png"/><Relationship Id="rId14" Type="http://schemas.openxmlformats.org/officeDocument/2006/relationships/image" Target="../media/image85.png"/><Relationship Id="rId17" Type="http://schemas.openxmlformats.org/officeDocument/2006/relationships/image" Target="../media/image112.png"/><Relationship Id="rId16" Type="http://schemas.openxmlformats.org/officeDocument/2006/relationships/image" Target="../media/image93.png"/><Relationship Id="rId19" Type="http://schemas.openxmlformats.org/officeDocument/2006/relationships/image" Target="../media/image87.png"/><Relationship Id="rId18" Type="http://schemas.openxmlformats.org/officeDocument/2006/relationships/image" Target="../media/image88.png"/></Relationships>
</file>

<file path=ppt/slides/_rels/slide7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7.png"/><Relationship Id="rId22" Type="http://schemas.openxmlformats.org/officeDocument/2006/relationships/image" Target="../media/image119.png"/><Relationship Id="rId21" Type="http://schemas.openxmlformats.org/officeDocument/2006/relationships/image" Target="../media/image121.png"/><Relationship Id="rId24" Type="http://schemas.openxmlformats.org/officeDocument/2006/relationships/image" Target="../media/image122.png"/><Relationship Id="rId23" Type="http://schemas.openxmlformats.org/officeDocument/2006/relationships/image" Target="../media/image124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26" Type="http://schemas.openxmlformats.org/officeDocument/2006/relationships/image" Target="../media/image125.png"/><Relationship Id="rId25" Type="http://schemas.openxmlformats.org/officeDocument/2006/relationships/image" Target="../media/image127.png"/><Relationship Id="rId28" Type="http://schemas.openxmlformats.org/officeDocument/2006/relationships/image" Target="../media/image130.png"/><Relationship Id="rId27" Type="http://schemas.openxmlformats.org/officeDocument/2006/relationships/image" Target="../media/image133.png"/><Relationship Id="rId5" Type="http://schemas.openxmlformats.org/officeDocument/2006/relationships/image" Target="../media/image103.png"/><Relationship Id="rId6" Type="http://schemas.openxmlformats.org/officeDocument/2006/relationships/image" Target="../media/image111.png"/><Relationship Id="rId29" Type="http://schemas.openxmlformats.org/officeDocument/2006/relationships/image" Target="../media/image126.png"/><Relationship Id="rId7" Type="http://schemas.openxmlformats.org/officeDocument/2006/relationships/image" Target="../media/image101.png"/><Relationship Id="rId8" Type="http://schemas.openxmlformats.org/officeDocument/2006/relationships/image" Target="../media/image104.png"/><Relationship Id="rId30" Type="http://schemas.openxmlformats.org/officeDocument/2006/relationships/image" Target="../media/image138.png"/><Relationship Id="rId11" Type="http://schemas.openxmlformats.org/officeDocument/2006/relationships/image" Target="../media/image106.png"/><Relationship Id="rId10" Type="http://schemas.openxmlformats.org/officeDocument/2006/relationships/image" Target="../media/image108.png"/><Relationship Id="rId13" Type="http://schemas.openxmlformats.org/officeDocument/2006/relationships/image" Target="../media/image105.png"/><Relationship Id="rId12" Type="http://schemas.openxmlformats.org/officeDocument/2006/relationships/image" Target="../media/image114.png"/><Relationship Id="rId15" Type="http://schemas.openxmlformats.org/officeDocument/2006/relationships/image" Target="../media/image109.png"/><Relationship Id="rId14" Type="http://schemas.openxmlformats.org/officeDocument/2006/relationships/image" Target="../media/image116.png"/><Relationship Id="rId17" Type="http://schemas.openxmlformats.org/officeDocument/2006/relationships/image" Target="../media/image123.png"/><Relationship Id="rId16" Type="http://schemas.openxmlformats.org/officeDocument/2006/relationships/image" Target="../media/image120.png"/><Relationship Id="rId19" Type="http://schemas.openxmlformats.org/officeDocument/2006/relationships/image" Target="../media/image118.png"/><Relationship Id="rId18" Type="http://schemas.openxmlformats.org/officeDocument/2006/relationships/image" Target="../media/image31.png"/></Relationships>
</file>

<file path=ppt/slides/_rels/slide7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6.png"/><Relationship Id="rId22" Type="http://schemas.openxmlformats.org/officeDocument/2006/relationships/image" Target="../media/image144.png"/><Relationship Id="rId21" Type="http://schemas.openxmlformats.org/officeDocument/2006/relationships/image" Target="../media/image149.png"/><Relationship Id="rId24" Type="http://schemas.openxmlformats.org/officeDocument/2006/relationships/image" Target="../media/image151.png"/><Relationship Id="rId23" Type="http://schemas.openxmlformats.org/officeDocument/2006/relationships/image" Target="../media/image152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131.png"/><Relationship Id="rId5" Type="http://schemas.openxmlformats.org/officeDocument/2006/relationships/image" Target="../media/image129.png"/><Relationship Id="rId6" Type="http://schemas.openxmlformats.org/officeDocument/2006/relationships/image" Target="../media/image86.png"/><Relationship Id="rId7" Type="http://schemas.openxmlformats.org/officeDocument/2006/relationships/image" Target="../media/image132.png"/><Relationship Id="rId8" Type="http://schemas.openxmlformats.org/officeDocument/2006/relationships/image" Target="../media/image137.png"/><Relationship Id="rId11" Type="http://schemas.openxmlformats.org/officeDocument/2006/relationships/image" Target="../media/image134.png"/><Relationship Id="rId10" Type="http://schemas.openxmlformats.org/officeDocument/2006/relationships/image" Target="../media/image53.png"/><Relationship Id="rId13" Type="http://schemas.openxmlformats.org/officeDocument/2006/relationships/image" Target="../media/image142.png"/><Relationship Id="rId12" Type="http://schemas.openxmlformats.org/officeDocument/2006/relationships/image" Target="../media/image136.png"/><Relationship Id="rId15" Type="http://schemas.openxmlformats.org/officeDocument/2006/relationships/image" Target="../media/image148.png"/><Relationship Id="rId14" Type="http://schemas.openxmlformats.org/officeDocument/2006/relationships/image" Target="../media/image139.png"/><Relationship Id="rId17" Type="http://schemas.openxmlformats.org/officeDocument/2006/relationships/image" Target="../media/image140.png"/><Relationship Id="rId16" Type="http://schemas.openxmlformats.org/officeDocument/2006/relationships/image" Target="../media/image141.png"/><Relationship Id="rId19" Type="http://schemas.openxmlformats.org/officeDocument/2006/relationships/image" Target="../media/image145.png"/><Relationship Id="rId18" Type="http://schemas.openxmlformats.org/officeDocument/2006/relationships/image" Target="../media/image1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20" Type="http://schemas.openxmlformats.org/officeDocument/2006/relationships/image" Target="../media/image55.png"/><Relationship Id="rId22" Type="http://schemas.openxmlformats.org/officeDocument/2006/relationships/image" Target="../media/image167.png"/><Relationship Id="rId21" Type="http://schemas.openxmlformats.org/officeDocument/2006/relationships/image" Target="../media/image168.png"/><Relationship Id="rId24" Type="http://schemas.openxmlformats.org/officeDocument/2006/relationships/image" Target="../media/image169.png"/><Relationship Id="rId23" Type="http://schemas.openxmlformats.org/officeDocument/2006/relationships/image" Target="../media/image17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7.png"/><Relationship Id="rId4" Type="http://schemas.openxmlformats.org/officeDocument/2006/relationships/image" Target="../media/image156.png"/><Relationship Id="rId9" Type="http://schemas.openxmlformats.org/officeDocument/2006/relationships/image" Target="../media/image157.png"/><Relationship Id="rId26" Type="http://schemas.openxmlformats.org/officeDocument/2006/relationships/image" Target="../media/image171.png"/><Relationship Id="rId25" Type="http://schemas.openxmlformats.org/officeDocument/2006/relationships/image" Target="../media/image170.png"/><Relationship Id="rId28" Type="http://schemas.openxmlformats.org/officeDocument/2006/relationships/image" Target="../media/image172.png"/><Relationship Id="rId27" Type="http://schemas.openxmlformats.org/officeDocument/2006/relationships/image" Target="../media/image176.png"/><Relationship Id="rId5" Type="http://schemas.openxmlformats.org/officeDocument/2006/relationships/image" Target="../media/image150.png"/><Relationship Id="rId6" Type="http://schemas.openxmlformats.org/officeDocument/2006/relationships/image" Target="../media/image154.png"/><Relationship Id="rId29" Type="http://schemas.openxmlformats.org/officeDocument/2006/relationships/image" Target="../media/image173.png"/><Relationship Id="rId7" Type="http://schemas.openxmlformats.org/officeDocument/2006/relationships/image" Target="../media/image155.png"/><Relationship Id="rId8" Type="http://schemas.openxmlformats.org/officeDocument/2006/relationships/image" Target="../media/image153.png"/><Relationship Id="rId30" Type="http://schemas.openxmlformats.org/officeDocument/2006/relationships/image" Target="../media/image178.png"/><Relationship Id="rId11" Type="http://schemas.openxmlformats.org/officeDocument/2006/relationships/image" Target="../media/image161.png"/><Relationship Id="rId10" Type="http://schemas.openxmlformats.org/officeDocument/2006/relationships/image" Target="../media/image160.png"/><Relationship Id="rId13" Type="http://schemas.openxmlformats.org/officeDocument/2006/relationships/image" Target="../media/image159.png"/><Relationship Id="rId12" Type="http://schemas.openxmlformats.org/officeDocument/2006/relationships/image" Target="../media/image158.png"/><Relationship Id="rId15" Type="http://schemas.openxmlformats.org/officeDocument/2006/relationships/image" Target="../media/image162.png"/><Relationship Id="rId14" Type="http://schemas.openxmlformats.org/officeDocument/2006/relationships/image" Target="../media/image165.png"/><Relationship Id="rId17" Type="http://schemas.openxmlformats.org/officeDocument/2006/relationships/image" Target="../media/image166.png"/><Relationship Id="rId16" Type="http://schemas.openxmlformats.org/officeDocument/2006/relationships/image" Target="../media/image164.png"/><Relationship Id="rId19" Type="http://schemas.openxmlformats.org/officeDocument/2006/relationships/image" Target="../media/image54.png"/><Relationship Id="rId18" Type="http://schemas.openxmlformats.org/officeDocument/2006/relationships/image" Target="../media/image163.png"/></Relationships>
</file>

<file path=ppt/slides/_rels/slide8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7.png"/><Relationship Id="rId22" Type="http://schemas.openxmlformats.org/officeDocument/2006/relationships/image" Target="../media/image196.png"/><Relationship Id="rId21" Type="http://schemas.openxmlformats.org/officeDocument/2006/relationships/image" Target="../media/image194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5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Relationship Id="rId5" Type="http://schemas.openxmlformats.org/officeDocument/2006/relationships/image" Target="../media/image182.png"/><Relationship Id="rId6" Type="http://schemas.openxmlformats.org/officeDocument/2006/relationships/image" Target="../media/image180.png"/><Relationship Id="rId7" Type="http://schemas.openxmlformats.org/officeDocument/2006/relationships/image" Target="../media/image184.png"/><Relationship Id="rId8" Type="http://schemas.openxmlformats.org/officeDocument/2006/relationships/image" Target="../media/image181.png"/><Relationship Id="rId11" Type="http://schemas.openxmlformats.org/officeDocument/2006/relationships/image" Target="../media/image187.png"/><Relationship Id="rId10" Type="http://schemas.openxmlformats.org/officeDocument/2006/relationships/image" Target="../media/image185.png"/><Relationship Id="rId13" Type="http://schemas.openxmlformats.org/officeDocument/2006/relationships/image" Target="../media/image192.png"/><Relationship Id="rId12" Type="http://schemas.openxmlformats.org/officeDocument/2006/relationships/image" Target="../media/image188.png"/><Relationship Id="rId15" Type="http://schemas.openxmlformats.org/officeDocument/2006/relationships/image" Target="../media/image195.png"/><Relationship Id="rId14" Type="http://schemas.openxmlformats.org/officeDocument/2006/relationships/image" Target="../media/image189.png"/><Relationship Id="rId17" Type="http://schemas.openxmlformats.org/officeDocument/2006/relationships/image" Target="../media/image190.png"/><Relationship Id="rId16" Type="http://schemas.openxmlformats.org/officeDocument/2006/relationships/image" Target="../media/image186.png"/><Relationship Id="rId19" Type="http://schemas.openxmlformats.org/officeDocument/2006/relationships/image" Target="../media/image191.png"/><Relationship Id="rId18" Type="http://schemas.openxmlformats.org/officeDocument/2006/relationships/image" Target="../media/image19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idx="1" type="subTitle"/>
          </p:nvPr>
        </p:nvSpPr>
        <p:spPr>
          <a:xfrm>
            <a:off x="792250" y="5698975"/>
            <a:ext cx="5051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126" name="Google Shape;126;p29"/>
          <p:cNvSpPr txBox="1"/>
          <p:nvPr>
            <p:ph type="title"/>
          </p:nvPr>
        </p:nvSpPr>
        <p:spPr>
          <a:xfrm>
            <a:off x="792250" y="2562125"/>
            <a:ext cx="81831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Онлайн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образование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to use?</a:t>
            </a:r>
            <a:br>
              <a:rPr lang="ru"/>
            </a:br>
            <a:r>
              <a:rPr lang="ru"/>
              <a:t>|</a:t>
            </a:r>
            <a:r>
              <a:rPr lang="ru" sz="4200"/>
              <a:t>I  2%                                             </a:t>
            </a:r>
            <a:r>
              <a:rPr lang="ru"/>
              <a:t>|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это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565775" y="2057200"/>
            <a:ext cx="81438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dk2"/>
                </a:solidFill>
              </a:rPr>
              <a:t>values.yaml + </a:t>
            </a:r>
            <a:r>
              <a:rPr b="1" lang="ru" sz="3500">
                <a:solidFill>
                  <a:schemeClr val="dk2"/>
                </a:solidFill>
              </a:rPr>
              <a:t>templates</a:t>
            </a:r>
            <a:r>
              <a:rPr b="1" lang="ru" sz="3500">
                <a:solidFill>
                  <a:schemeClr val="dk2"/>
                </a:solidFill>
              </a:rPr>
              <a:t> = helm chart</a:t>
            </a:r>
            <a:endParaRPr sz="3300">
              <a:solidFill>
                <a:schemeClr val="dk2"/>
              </a:solidFill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b="248" l="0" r="0" t="248"/>
          <a:stretch/>
        </p:blipFill>
        <p:spPr>
          <a:xfrm>
            <a:off x="6957950" y="3447375"/>
            <a:ext cx="1617300" cy="16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088" y="3347100"/>
            <a:ext cx="25241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818475" y="3482675"/>
            <a:ext cx="1565700" cy="17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3500"/>
              <a:t>x: 5      y: 8      </a:t>
            </a:r>
            <a:endParaRPr sz="3300"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565775" y="3851325"/>
            <a:ext cx="81438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4300">
                <a:solidFill>
                  <a:srgbClr val="980000"/>
                </a:solidFill>
              </a:rPr>
              <a:t>              +                          =</a:t>
            </a:r>
            <a:endParaRPr sz="4100">
              <a:solidFill>
                <a:srgbClr val="980000"/>
              </a:solidFill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7631100" y="5156850"/>
            <a:ext cx="9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v3.7.0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Основная идея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248" l="0" r="0" t="248"/>
          <a:stretch/>
        </p:blipFill>
        <p:spPr>
          <a:xfrm>
            <a:off x="982675" y="2790650"/>
            <a:ext cx="1617300" cy="16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875" y="1184681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875" y="3862581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/>
          <p:nvPr/>
        </p:nvSpPr>
        <p:spPr>
          <a:xfrm rot="-1593554">
            <a:off x="3005234" y="2771787"/>
            <a:ext cx="1321785" cy="2750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3D8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/>
          <p:nvPr/>
        </p:nvSpPr>
        <p:spPr>
          <a:xfrm rot="1588320">
            <a:off x="2925457" y="4270856"/>
            <a:ext cx="1321786" cy="2751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3D8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v2 vs v3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475" y="1714100"/>
            <a:ext cx="1783458" cy="17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4">
            <a:alphaModFix/>
          </a:blip>
          <a:srcRect b="248" l="0" r="0" t="248"/>
          <a:stretch/>
        </p:blipFill>
        <p:spPr>
          <a:xfrm>
            <a:off x="780700" y="1774725"/>
            <a:ext cx="1617300" cy="16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/>
          <p:nvPr/>
        </p:nvSpPr>
        <p:spPr>
          <a:xfrm>
            <a:off x="3571300" y="2331375"/>
            <a:ext cx="1680000" cy="49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Tiller:kube-system</a:t>
            </a:r>
            <a:endParaRPr/>
          </a:p>
        </p:txBody>
      </p:sp>
      <p:cxnSp>
        <p:nvCxnSpPr>
          <p:cNvPr id="265" name="Google Shape;265;p41"/>
          <p:cNvCxnSpPr>
            <a:stCxn id="263" idx="3"/>
            <a:endCxn id="264" idx="1"/>
          </p:cNvCxnSpPr>
          <p:nvPr/>
        </p:nvCxnSpPr>
        <p:spPr>
          <a:xfrm>
            <a:off x="2398000" y="2579325"/>
            <a:ext cx="117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41"/>
          <p:cNvCxnSpPr>
            <a:stCxn id="264" idx="3"/>
            <a:endCxn id="262" idx="1"/>
          </p:cNvCxnSpPr>
          <p:nvPr/>
        </p:nvCxnSpPr>
        <p:spPr>
          <a:xfrm>
            <a:off x="5251300" y="2579325"/>
            <a:ext cx="125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975" y="4317750"/>
            <a:ext cx="1783458" cy="17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4">
            <a:alphaModFix/>
          </a:blip>
          <a:srcRect b="248" l="0" r="0" t="248"/>
          <a:stretch/>
        </p:blipFill>
        <p:spPr>
          <a:xfrm>
            <a:off x="648500" y="4350825"/>
            <a:ext cx="1617300" cy="160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41"/>
          <p:cNvCxnSpPr>
            <a:stCxn id="268" idx="3"/>
            <a:endCxn id="267" idx="1"/>
          </p:cNvCxnSpPr>
          <p:nvPr/>
        </p:nvCxnSpPr>
        <p:spPr>
          <a:xfrm>
            <a:off x="2265800" y="5155425"/>
            <a:ext cx="4346100" cy="2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41"/>
          <p:cNvSpPr txBox="1"/>
          <p:nvPr>
            <p:ph type="title"/>
          </p:nvPr>
        </p:nvSpPr>
        <p:spPr>
          <a:xfrm>
            <a:off x="1822575" y="2811975"/>
            <a:ext cx="13080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v2</a:t>
            </a:r>
            <a:endParaRPr/>
          </a:p>
        </p:txBody>
      </p:sp>
      <p:sp>
        <p:nvSpPr>
          <p:cNvPr id="271" name="Google Shape;271;p41"/>
          <p:cNvSpPr txBox="1"/>
          <p:nvPr>
            <p:ph type="title"/>
          </p:nvPr>
        </p:nvSpPr>
        <p:spPr>
          <a:xfrm>
            <a:off x="1822575" y="5551800"/>
            <a:ext cx="13080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Установим репозиторий [v2 vs v3]</a:t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1093075" y="5781552"/>
            <a:ext cx="85206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</a:t>
            </a:r>
            <a:r>
              <a:rPr lang="ru"/>
              <a:t>helm repo add </a:t>
            </a:r>
            <a:r>
              <a:rPr lang="ru">
                <a:solidFill>
                  <a:srgbClr val="B45F06"/>
                </a:solidFill>
              </a:rPr>
              <a:t>bitnami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https://charts.bitnami.com/bitnami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75" y="1338575"/>
            <a:ext cx="8424801" cy="41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075" y="5652000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Установим чарт из репозитория</a:t>
            </a:r>
            <a:endParaRPr/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helm install </a:t>
            </a:r>
            <a:r>
              <a:rPr lang="ru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my-app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bitnami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ru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[notes]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kubectl get po | grep </a:t>
            </a:r>
            <a:r>
              <a:rPr lang="ru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my-app</a:t>
            </a:r>
            <a:r>
              <a:rPr lang="ru"/>
              <a:t>-</a:t>
            </a:r>
            <a:r>
              <a:rPr lang="ru">
                <a:solidFill>
                  <a:srgbClr val="FF0000"/>
                </a:solidFill>
              </a:rPr>
              <a:t>nginx</a:t>
            </a:r>
            <a:r>
              <a:rPr lang="ru"/>
              <a:t>-58b5b457b6-j7c97 </a:t>
            </a:r>
            <a:r>
              <a:rPr lang="ru"/>
              <a:t>                   </a:t>
            </a:r>
            <a:r>
              <a:rPr lang="ru"/>
              <a:t>	0/1 	</a:t>
            </a:r>
            <a:r>
              <a:rPr lang="ru">
                <a:solidFill>
                  <a:srgbClr val="019836"/>
                </a:solidFill>
              </a:rPr>
              <a:t>ContainerCreating</a:t>
            </a:r>
            <a:r>
              <a:rPr lang="ru"/>
              <a:t>   0      	20s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kubectl get po -l 'app.kubernetes.io/instance=</a:t>
            </a:r>
            <a:r>
              <a:rPr lang="ru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my-app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my-app</a:t>
            </a:r>
            <a:r>
              <a:rPr lang="ru"/>
              <a:t>-</a:t>
            </a:r>
            <a:r>
              <a:rPr lang="ru">
                <a:solidFill>
                  <a:srgbClr val="FF0000"/>
                </a:solidFill>
              </a:rPr>
              <a:t>nginx</a:t>
            </a:r>
            <a:r>
              <a:rPr lang="ru"/>
              <a:t>-58b5b457b6-j7c97   1/1 	</a:t>
            </a:r>
            <a:r>
              <a:rPr lang="ru">
                <a:solidFill>
                  <a:srgbClr val="019836"/>
                </a:solidFill>
              </a:rPr>
              <a:t>Running</a:t>
            </a:r>
            <a:r>
              <a:rPr lang="ru"/>
              <a:t>   0      	    1m57s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Меняем values --set</a:t>
            </a:r>
            <a:endParaRPr/>
          </a:p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500550" y="2923475"/>
            <a:ext cx="8520600" cy="3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helm upgrade my-app bitnami/nginx --set </a:t>
            </a:r>
            <a:r>
              <a:rPr b="1" lang="ru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replicaCount=2</a:t>
            </a:r>
            <a:endParaRPr b="1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[notice]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kubectl get po -l 'app.kubernetes.io/instance=my-app'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NAME                        	                       READY   STATUS	RESTARTS   AGE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my-app-nginx-58b5b457b6-4cpb7   1/1 	Running   0      	25s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my-app-nginx-58b5b457b6-j7c97     1/1 	Running   0      	11m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00" y="1368775"/>
            <a:ext cx="8155377" cy="1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Меняем values -f , --values</a:t>
            </a:r>
            <a:endParaRPr/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459025" y="2937825"/>
            <a:ext cx="8520600" cy="3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 helm upgrade my-app bitnami/nginx </a:t>
            </a:r>
            <a:r>
              <a:rPr b="1" lang="ru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-f common.yaml -f prod.yaml</a:t>
            </a:r>
            <a:endParaRPr b="1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helm get values my-app </a:t>
            </a:r>
            <a:r>
              <a:rPr lang="ru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-a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latin typeface="Roboto Mono"/>
                <a:ea typeface="Roboto Mono"/>
                <a:cs typeface="Roboto Mono"/>
                <a:sym typeface="Roboto Mono"/>
              </a:rPr>
              <a:t>image: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latin typeface="Roboto Mono"/>
                <a:ea typeface="Roboto Mono"/>
                <a:cs typeface="Roboto Mono"/>
                <a:sym typeface="Roboto Mono"/>
              </a:rPr>
              <a:t>  tag: 0.16.1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019836"/>
                </a:solidFill>
                <a:latin typeface="Roboto Mono"/>
                <a:ea typeface="Roboto Mono"/>
                <a:cs typeface="Roboto Mono"/>
                <a:sym typeface="Roboto Mono"/>
              </a:rPr>
              <a:t>replicaCount: 10</a:t>
            </a:r>
            <a:endParaRPr b="1">
              <a:solidFill>
                <a:srgbClr val="01983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45"/>
          <p:cNvSpPr txBox="1"/>
          <p:nvPr/>
        </p:nvSpPr>
        <p:spPr>
          <a:xfrm>
            <a:off x="5049550" y="1092500"/>
            <a:ext cx="3000000" cy="15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 cat common.yaml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image: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tag: 0.16.1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replicaCount: 2</a:t>
            </a:r>
            <a:endParaRPr/>
          </a:p>
        </p:txBody>
      </p:sp>
      <p:sp>
        <p:nvSpPr>
          <p:cNvPr id="300" name="Google Shape;300;p45"/>
          <p:cNvSpPr txBox="1"/>
          <p:nvPr/>
        </p:nvSpPr>
        <p:spPr>
          <a:xfrm>
            <a:off x="835425" y="1367925"/>
            <a:ext cx="3000000" cy="115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 cat prod.yaml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019836"/>
                </a:solidFill>
                <a:latin typeface="Roboto Mono"/>
                <a:ea typeface="Roboto Mono"/>
                <a:cs typeface="Roboto Mono"/>
                <a:sym typeface="Roboto Mono"/>
              </a:rPr>
              <a:t>replicaCount: 10</a:t>
            </a:r>
            <a:endParaRPr b="1" sz="1700">
              <a:solidFill>
                <a:srgbClr val="01983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1983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Репетируем заплыв</a:t>
            </a:r>
            <a:endParaRPr sz="3200"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500550" y="5379900"/>
            <a:ext cx="85206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template my-app bitnami/nginx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$ helm upgrade my-app bitnami/nginx --dry-run</a:t>
            </a:r>
            <a:endParaRPr/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337" y="1067028"/>
            <a:ext cx="6193323" cy="40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 сломали прод?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rollback</a:t>
            </a:r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500550" y="2533301"/>
            <a:ext cx="8520600" cy="3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rollback my-app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</a:t>
            </a:r>
            <a:r>
              <a:rPr lang="ru"/>
              <a:t>kubectl get secrets | grep my-app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                                                       	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sh.helm.release.v1.my-app.v1  	helm.sh/release.v1                	1  	1h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sh.helm.release.v1.my-app.v2  	helm.sh/release.v1                	1  	1h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</a:t>
            </a:r>
            <a:r>
              <a:rPr lang="ru"/>
              <a:t>rollback</a:t>
            </a:r>
            <a:r>
              <a:rPr lang="ru"/>
              <a:t> my-app 1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history my-app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350" y="0"/>
            <a:ext cx="4503650" cy="2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1788275" y="1029500"/>
            <a:ext cx="79353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Проверить, идет ли запись</a:t>
            </a:r>
            <a:endParaRPr sz="2300"/>
          </a:p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766725" y="2728150"/>
            <a:ext cx="79353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000"/>
              <a:t>Меня хорошо видно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&amp;&amp; слышно?</a:t>
            </a:r>
            <a:endParaRPr sz="5000"/>
          </a:p>
        </p:txBody>
      </p:sp>
      <p:pic>
        <p:nvPicPr>
          <p:cNvPr id="133" name="Google Shape;1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75" y="4383575"/>
            <a:ext cx="702395" cy="7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256" y="4383575"/>
            <a:ext cx="702395" cy="7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0"/>
          <p:cNvPicPr preferRelativeResize="0"/>
          <p:nvPr/>
        </p:nvPicPr>
        <p:blipFill rotWithShape="1">
          <a:blip r:embed="rId5">
            <a:alphaModFix/>
          </a:blip>
          <a:srcRect b="0" l="99" r="99" t="0"/>
          <a:stretch/>
        </p:blipFill>
        <p:spPr>
          <a:xfrm>
            <a:off x="880825" y="1376544"/>
            <a:ext cx="856424" cy="42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Гарантируемая доставка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--wait, --wait-for-jobs, --atomic</a:t>
            </a:r>
            <a:endParaRPr/>
          </a:p>
        </p:txBody>
      </p:sp>
      <p:sp>
        <p:nvSpPr>
          <p:cNvPr id="320" name="Google Shape;320;p48"/>
          <p:cNvSpPr txBox="1"/>
          <p:nvPr>
            <p:ph idx="1" type="body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--wait будет ждать чтобы ресурсы </a:t>
            </a:r>
            <a:r>
              <a:rPr lang="ru"/>
              <a:t>поднялись.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--atomic делает автоматический rollback если хотя бы 1 из ресурсов не </a:t>
            </a:r>
            <a:r>
              <a:rPr lang="ru"/>
              <a:t>установился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--wait-for-jobs ввели с 3.5.0 версии. Гарантирует что джобы завершились успешно.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Сколько можно ждать?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--timeout</a:t>
            </a:r>
            <a:endParaRPr/>
          </a:p>
        </p:txBody>
      </p:sp>
      <p:pic>
        <p:nvPicPr>
          <p:cNvPr id="326" name="Google Shape;3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75" y="19019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9"/>
          <p:cNvSpPr txBox="1"/>
          <p:nvPr>
            <p:ph idx="1" type="body"/>
          </p:nvPr>
        </p:nvSpPr>
        <p:spPr>
          <a:xfrm>
            <a:off x="3823850" y="1901950"/>
            <a:ext cx="5197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По умолчанию helm ждет 5 минут для каждого ресурса.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helm upgrade my-app bitnami/nginx --timeout=60s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sp>
        <p:nvSpPr>
          <p:cNvPr id="333" name="Google Shape;333;p50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9900"/>
                </a:solidFill>
              </a:rPr>
              <a:t>Вопросы для проверки</a:t>
            </a:r>
            <a:endParaRPr b="1" sz="1500">
              <a:solidFill>
                <a:srgbClr val="FF9900"/>
              </a:solidFill>
            </a:endParaRPr>
          </a:p>
        </p:txBody>
      </p:sp>
      <p:graphicFrame>
        <p:nvGraphicFramePr>
          <p:cNvPr id="334" name="Google Shape;334;p50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Зачем </a:t>
                      </a: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нужен</a:t>
                      </a: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chart?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Какая команда вернет предыдущую версию релиза?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Пишим свой чарт</a:t>
            </a:r>
            <a:br>
              <a:rPr lang="ru"/>
            </a:br>
            <a:r>
              <a:rPr lang="ru"/>
              <a:t>|</a:t>
            </a:r>
            <a:r>
              <a:rPr lang="ru" sz="4200"/>
              <a:t>IIIIIIIIII  22%                                </a:t>
            </a:r>
            <a:r>
              <a:rPr lang="ru"/>
              <a:t>|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Делаем свой чарт.</a:t>
            </a:r>
            <a:endParaRPr/>
          </a:p>
        </p:txBody>
      </p:sp>
      <p:sp>
        <p:nvSpPr>
          <p:cNvPr id="345" name="Google Shape;345;p52"/>
          <p:cNvSpPr txBox="1"/>
          <p:nvPr>
            <p:ph idx="1" type="body"/>
          </p:nvPr>
        </p:nvSpPr>
        <p:spPr>
          <a:xfrm>
            <a:off x="500550" y="1462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create 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├── </a:t>
            </a:r>
            <a:r>
              <a:rPr lang="ru">
                <a:solidFill>
                  <a:srgbClr val="980000"/>
                </a:solidFill>
              </a:rPr>
              <a:t>Chart.yaml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├── charts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├── templates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>
                <a:solidFill>
                  <a:srgbClr val="9E9E9E"/>
                </a:solidFill>
              </a:rPr>
              <a:t>│   ├── NOTES.txt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>
                <a:solidFill>
                  <a:srgbClr val="9E9E9E"/>
                </a:solidFill>
              </a:rPr>
              <a:t>│   ├── _helpers.tpl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│   ├── deployment.yaml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│   ├── hpa.yaml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│   ├── ingress.yaml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│   ├── service.yaml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│   ├── service-account.yaml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│   └── tests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│   	└── test-connection.yaml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└── </a:t>
            </a:r>
            <a:r>
              <a:rPr lang="ru">
                <a:solidFill>
                  <a:srgbClr val="980000"/>
                </a:solidFill>
              </a:rPr>
              <a:t>values.yaml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3 directories, 10 files</a:t>
            </a:r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875" y="152400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527" y="5408624"/>
            <a:ext cx="827628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Делаем свой чарт: Chart.yaml</a:t>
            </a:r>
            <a:endParaRPr/>
          </a:p>
        </p:txBody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500550" y="1462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create 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</a:t>
            </a:r>
            <a:r>
              <a:rPr b="1" lang="ru">
                <a:solidFill>
                  <a:srgbClr val="980000"/>
                </a:solidFill>
              </a:rPr>
              <a:t>Chart.yaml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</a:t>
            </a:r>
            <a:r>
              <a:rPr b="1" lang="ru"/>
              <a:t>charts</a:t>
            </a:r>
            <a:endParaRPr b="1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templates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NOTES.txt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_helpers.tpl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deployment.yaml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hpa.yaml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ingress.yaml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service-account.yaml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└── tests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	└── test-connection.yaml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└── </a:t>
            </a:r>
            <a:r>
              <a:rPr lang="ru">
                <a:solidFill>
                  <a:srgbClr val="980000"/>
                </a:solidFill>
              </a:rPr>
              <a:t>values.yaml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3 directories, 10 files</a:t>
            </a:r>
            <a:endParaRPr/>
          </a:p>
        </p:txBody>
      </p:sp>
      <p:sp>
        <p:nvSpPr>
          <p:cNvPr id="354" name="Google Shape;354;p53"/>
          <p:cNvSpPr txBox="1"/>
          <p:nvPr/>
        </p:nvSpPr>
        <p:spPr>
          <a:xfrm>
            <a:off x="4141800" y="1952075"/>
            <a:ext cx="4642200" cy="25860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apiVersion: v2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name: this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description: A Helm chart for Kubernetes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type: application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version: 0.1.0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appVersion: "1.16.0"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141800" y="4538075"/>
            <a:ext cx="4642200" cy="7389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dependencies: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- name: redis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  repository: "bitnami/</a:t>
            </a:r>
            <a:r>
              <a:rPr lang="ru" sz="1200">
                <a:solidFill>
                  <a:schemeClr val="lt1"/>
                </a:solidFill>
              </a:rPr>
              <a:t>redis</a:t>
            </a:r>
            <a:r>
              <a:rPr lang="ru" sz="1200">
                <a:solidFill>
                  <a:schemeClr val="lt1"/>
                </a:solidFill>
              </a:rPr>
              <a:t>"</a:t>
            </a:r>
            <a:endParaRPr/>
          </a:p>
        </p:txBody>
      </p:sp>
      <p:pic>
        <p:nvPicPr>
          <p:cNvPr id="356" name="Google Shape;35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527" y="5408624"/>
            <a:ext cx="827628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Делаем свой чарт: values.yaml</a:t>
            </a:r>
            <a:endParaRPr/>
          </a:p>
        </p:txBody>
      </p:sp>
      <p:sp>
        <p:nvSpPr>
          <p:cNvPr id="362" name="Google Shape;362;p54"/>
          <p:cNvSpPr txBox="1"/>
          <p:nvPr>
            <p:ph idx="1" type="body"/>
          </p:nvPr>
        </p:nvSpPr>
        <p:spPr>
          <a:xfrm>
            <a:off x="500550" y="1462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create 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</a:t>
            </a:r>
            <a:r>
              <a:rPr lang="ru">
                <a:solidFill>
                  <a:srgbClr val="980000"/>
                </a:solidFill>
              </a:rPr>
              <a:t>Chart.yaml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charts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templates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NOTES.txt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_helpers.tpl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deployment.yaml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hpa.yaml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ingress.yaml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service-account.yaml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└── tests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	└── test-connection.yaml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└── </a:t>
            </a:r>
            <a:r>
              <a:rPr b="1" lang="ru">
                <a:solidFill>
                  <a:srgbClr val="980000"/>
                </a:solidFill>
              </a:rPr>
              <a:t>values.yaml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3 directories, 10 files</a:t>
            </a:r>
            <a:endParaRPr/>
          </a:p>
        </p:txBody>
      </p:sp>
      <p:sp>
        <p:nvSpPr>
          <p:cNvPr id="363" name="Google Shape;363;p54"/>
          <p:cNvSpPr txBox="1"/>
          <p:nvPr/>
        </p:nvSpPr>
        <p:spPr>
          <a:xfrm>
            <a:off x="4141800" y="1952075"/>
            <a:ext cx="4642200" cy="29553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# Default values for this.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# This is a YAML-formatted file.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# Declare variables to be passed into your templates.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replicaCount: 1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image: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  repository: nginx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  pullPolicy: IfNotPresent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  tag: ""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...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64" name="Google Shape;36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527" y="5408624"/>
            <a:ext cx="827628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может пойти не так?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434343"/>
                </a:solidFill>
              </a:rPr>
              <a:t>appVersion vs tag.</a:t>
            </a:r>
            <a:endParaRPr sz="2800">
              <a:solidFill>
                <a:srgbClr val="434343"/>
              </a:solidFill>
            </a:endParaRPr>
          </a:p>
        </p:txBody>
      </p:sp>
      <p:sp>
        <p:nvSpPr>
          <p:cNvPr id="370" name="Google Shape;370;p55"/>
          <p:cNvSpPr txBox="1"/>
          <p:nvPr>
            <p:ph idx="1" type="body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image: "{{ .Values.image.repository }}:{{ .Values.image.tag | default .Chart.AppVersion }}"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p55"/>
          <p:cNvSpPr txBox="1"/>
          <p:nvPr/>
        </p:nvSpPr>
        <p:spPr>
          <a:xfrm>
            <a:off x="4378950" y="3524700"/>
            <a:ext cx="4642200" cy="24012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# Default values for this.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# This is a YAML-formatted file.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# Declare variables to be passed into your templates.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replicaCount: 1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image: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  repository: nginx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  pullPolicy: IfNotPresent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  tag: ""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72" name="Google Shape;372;p55"/>
          <p:cNvSpPr txBox="1"/>
          <p:nvPr/>
        </p:nvSpPr>
        <p:spPr>
          <a:xfrm>
            <a:off x="144675" y="3524700"/>
            <a:ext cx="3935400" cy="24012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apiVersion: v2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name: this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description: A Helm chart for Kubernetes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type: application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version: 0.1.0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appVersion: "1.16.0"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Делаем свой чарт: templates</a:t>
            </a:r>
            <a:endParaRPr/>
          </a:p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500550" y="1462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create 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</a:t>
            </a:r>
            <a:r>
              <a:rPr lang="ru">
                <a:solidFill>
                  <a:srgbClr val="980000"/>
                </a:solidFill>
              </a:rPr>
              <a:t>Chart.yaml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charts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</a:t>
            </a:r>
            <a:r>
              <a:rPr b="1" lang="ru"/>
              <a:t>templates</a:t>
            </a:r>
            <a:endParaRPr b="1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NOTES.txt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_helpers.tpl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deployment.yaml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hpa.yaml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ingress.yaml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service-account.yaml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└── tests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	└── test-connection.yaml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└── </a:t>
            </a:r>
            <a:r>
              <a:rPr lang="ru">
                <a:solidFill>
                  <a:srgbClr val="980000"/>
                </a:solidFill>
              </a:rPr>
              <a:t>values.yaml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3 directories, 10 files</a:t>
            </a:r>
            <a:endParaRPr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101" y="1422725"/>
            <a:ext cx="4694174" cy="40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527" y="5408624"/>
            <a:ext cx="827628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Делаем свой чарт: templates</a:t>
            </a:r>
            <a:endParaRPr/>
          </a:p>
        </p:txBody>
      </p:sp>
      <p:sp>
        <p:nvSpPr>
          <p:cNvPr id="386" name="Google Shape;386;p57"/>
          <p:cNvSpPr txBox="1"/>
          <p:nvPr>
            <p:ph idx="1" type="body"/>
          </p:nvPr>
        </p:nvSpPr>
        <p:spPr>
          <a:xfrm>
            <a:off x="500550" y="1462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create 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</a:t>
            </a:r>
            <a:r>
              <a:rPr lang="ru">
                <a:solidFill>
                  <a:srgbClr val="980000"/>
                </a:solidFill>
              </a:rPr>
              <a:t>Chart.yaml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charts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</a:t>
            </a:r>
            <a:r>
              <a:rPr b="1" lang="ru"/>
              <a:t>templates</a:t>
            </a:r>
            <a:endParaRPr b="1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NOTES.txt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_helpers.tpl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deployment.yaml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hpa.yaml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ingress.yaml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service-account.yaml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└── tests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	└── test-connection.yaml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└── </a:t>
            </a:r>
            <a:r>
              <a:rPr lang="ru">
                <a:solidFill>
                  <a:srgbClr val="980000"/>
                </a:solidFill>
              </a:rPr>
              <a:t>values.yaml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3 directories, 10 files</a:t>
            </a:r>
            <a:endParaRPr/>
          </a:p>
        </p:txBody>
      </p:sp>
      <p:sp>
        <p:nvSpPr>
          <p:cNvPr id="387" name="Google Shape;387;p57"/>
          <p:cNvSpPr txBox="1"/>
          <p:nvPr/>
        </p:nvSpPr>
        <p:spPr>
          <a:xfrm>
            <a:off x="3940225" y="1747175"/>
            <a:ext cx="4738200" cy="34170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apiVersion: v1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kind: Service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metadata: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name: {{ include "this.fullname" .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labels: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	{{- include "this.labels" . | nindent 4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spec: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type: {{ .Values.service.type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ports: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     - port: {{ .Values.service.port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	targetPort: http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	protocol: TCP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	name: http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selector: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	{{- include "this.selectorLabels" . | nindent 4 }}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8" name="Google Shape;3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527" y="5408624"/>
            <a:ext cx="827628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630000" y="3689750"/>
            <a:ext cx="1487400" cy="242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31"/>
          <p:cNvSpPr txBox="1"/>
          <p:nvPr>
            <p:ph type="title"/>
          </p:nvPr>
        </p:nvSpPr>
        <p:spPr>
          <a:xfrm>
            <a:off x="500550" y="1524000"/>
            <a:ext cx="8520600" cy="22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Helm. Глубокое погружение.</a:t>
            </a:r>
            <a:endParaRPr/>
          </a:p>
        </p:txBody>
      </p:sp>
      <p:sp>
        <p:nvSpPr>
          <p:cNvPr id="142" name="Google Shape;142;p31"/>
          <p:cNvSpPr txBox="1"/>
          <p:nvPr>
            <p:ph idx="1" type="subTitle"/>
          </p:nvPr>
        </p:nvSpPr>
        <p:spPr>
          <a:xfrm>
            <a:off x="500550" y="609750"/>
            <a:ext cx="7796700" cy="1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 вебинара</a:t>
            </a:r>
            <a:endParaRPr/>
          </a:p>
        </p:txBody>
      </p:sp>
      <p:sp>
        <p:nvSpPr>
          <p:cNvPr id="143" name="Google Shape;143;p31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Жиляев</a:t>
            </a:r>
            <a:r>
              <a:rPr lang="ru">
                <a:solidFill>
                  <a:schemeClr val="dk1"/>
                </a:solidFill>
              </a:rPr>
              <a:t> Дмитрий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31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average devops enjoyer, поймал волну helm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пресc-секретарь gitlab-ci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/>
              <a:t>Maintainer проекта по улучшению helm – 🌊 helmwave</a:t>
            </a:r>
            <a:endParaRPr/>
          </a:p>
        </p:txBody>
      </p:sp>
      <p:sp>
        <p:nvSpPr>
          <p:cNvPr id="145" name="Google Shape;145;p31"/>
          <p:cNvSpPr txBox="1"/>
          <p:nvPr>
            <p:ph idx="4" type="subTitle"/>
          </p:nvPr>
        </p:nvSpPr>
        <p:spPr>
          <a:xfrm>
            <a:off x="3135425" y="6077650"/>
            <a:ext cx="58563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highlight>
                  <a:schemeClr val="lt1"/>
                </a:highlight>
              </a:rPr>
              <a:t>email: </a:t>
            </a:r>
            <a:r>
              <a:rPr lang="ru" u="sng">
                <a:solidFill>
                  <a:schemeClr val="lt1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zhilyaev.dmitriy+otus@gmail.com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highlight>
                  <a:schemeClr val="lt1"/>
                </a:highlight>
              </a:rPr>
              <a:t>telegram: @diemn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4">
            <a:alphaModFix/>
          </a:blip>
          <a:srcRect b="661" l="0" r="0" t="661"/>
          <a:stretch/>
        </p:blipFill>
        <p:spPr>
          <a:xfrm>
            <a:off x="1033167" y="3992446"/>
            <a:ext cx="1844100" cy="181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Делаем свой чарт: NOTES</a:t>
            </a:r>
            <a:endParaRPr/>
          </a:p>
        </p:txBody>
      </p:sp>
      <p:sp>
        <p:nvSpPr>
          <p:cNvPr id="394" name="Google Shape;394;p58"/>
          <p:cNvSpPr txBox="1"/>
          <p:nvPr>
            <p:ph idx="1" type="body"/>
          </p:nvPr>
        </p:nvSpPr>
        <p:spPr>
          <a:xfrm>
            <a:off x="500550" y="1462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create 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</a:t>
            </a:r>
            <a:r>
              <a:rPr lang="ru">
                <a:solidFill>
                  <a:srgbClr val="980000"/>
                </a:solidFill>
              </a:rPr>
              <a:t>Chart.yaml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charts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templates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</a:t>
            </a:r>
            <a:r>
              <a:rPr b="1" lang="ru">
                <a:solidFill>
                  <a:srgbClr val="9E9E9E"/>
                </a:solidFill>
              </a:rPr>
              <a:t>NOTES.txt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_helpers.tpl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deployment.yaml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hpa.yaml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ingress.yaml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service-account.yaml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└── tests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	└── test-connection.yaml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└── </a:t>
            </a:r>
            <a:r>
              <a:rPr lang="ru">
                <a:solidFill>
                  <a:srgbClr val="980000"/>
                </a:solidFill>
              </a:rPr>
              <a:t>values.yaml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3 directories, 10 files</a:t>
            </a:r>
            <a:endParaRPr/>
          </a:p>
        </p:txBody>
      </p:sp>
      <p:sp>
        <p:nvSpPr>
          <p:cNvPr id="395" name="Google Shape;395;p58"/>
          <p:cNvSpPr txBox="1"/>
          <p:nvPr/>
        </p:nvSpPr>
        <p:spPr>
          <a:xfrm>
            <a:off x="3437575" y="1783075"/>
            <a:ext cx="5409300" cy="16932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1. Get the application URL by running these commands: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{{- if .Values.ingress.enabled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{{- range $host := .Values.ingress.hosts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{{- range .paths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http{{ if $.Values.ingress.tls }}s{{ end }}://{{ $host.host }}{{ .path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{{- end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{{- end }}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58"/>
          <p:cNvSpPr txBox="1"/>
          <p:nvPr/>
        </p:nvSpPr>
        <p:spPr>
          <a:xfrm>
            <a:off x="3437575" y="3950025"/>
            <a:ext cx="5409300" cy="8313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$ helm install this this --set ingress.enabled=true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1. Get the application URL by running these commands: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http://chart-example.local/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527" y="5408624"/>
            <a:ext cx="827628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Делаем свой чарт: _helpers.tpl</a:t>
            </a:r>
            <a:endParaRPr/>
          </a:p>
        </p:txBody>
      </p:sp>
      <p:sp>
        <p:nvSpPr>
          <p:cNvPr id="403" name="Google Shape;403;p59"/>
          <p:cNvSpPr txBox="1"/>
          <p:nvPr>
            <p:ph idx="1" type="body"/>
          </p:nvPr>
        </p:nvSpPr>
        <p:spPr>
          <a:xfrm>
            <a:off x="500550" y="1462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$ helm create 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this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</a:t>
            </a:r>
            <a:r>
              <a:rPr lang="ru">
                <a:solidFill>
                  <a:srgbClr val="980000"/>
                </a:solidFill>
              </a:rPr>
              <a:t>Chart.yaml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charts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├── templates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</a:t>
            </a:r>
            <a:r>
              <a:rPr lang="ru">
                <a:solidFill>
                  <a:srgbClr val="9E9E9E"/>
                </a:solidFill>
              </a:rPr>
              <a:t>NOTES.txt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E9E"/>
                </a:solidFill>
              </a:rPr>
              <a:t>│   ├── </a:t>
            </a:r>
            <a:r>
              <a:rPr b="1" lang="ru">
                <a:solidFill>
                  <a:srgbClr val="9E9E9E"/>
                </a:solidFill>
              </a:rPr>
              <a:t>_helpers.tpl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deployment.yaml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hpa.yaml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ingress.yaml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├── service-account.yaml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└── tests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│   	└── test-connection.yaml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└── </a:t>
            </a:r>
            <a:r>
              <a:rPr lang="ru">
                <a:solidFill>
                  <a:srgbClr val="980000"/>
                </a:solidFill>
              </a:rPr>
              <a:t>values.yaml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3 directories, 10 files</a:t>
            </a:r>
            <a:endParaRPr/>
          </a:p>
        </p:txBody>
      </p:sp>
      <p:sp>
        <p:nvSpPr>
          <p:cNvPr id="404" name="Google Shape;404;p59"/>
          <p:cNvSpPr txBox="1"/>
          <p:nvPr/>
        </p:nvSpPr>
        <p:spPr>
          <a:xfrm>
            <a:off x="4063350" y="1903100"/>
            <a:ext cx="4294800" cy="21240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{{/*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Expand the name of the chart.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*/}}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{{- define "this.name" -}}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{{- default .Chart.Name .Values.nameOverride | trunc 63 | trimSuffix "-"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{{- end }}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527" y="5408624"/>
            <a:ext cx="827628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library chart</a:t>
            </a:r>
            <a:endParaRPr/>
          </a:p>
        </p:txBody>
      </p:sp>
      <p:sp>
        <p:nvSpPr>
          <p:cNvPr id="411" name="Google Shape;411;p60"/>
          <p:cNvSpPr txBox="1"/>
          <p:nvPr>
            <p:ph idx="1" type="body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50" y="1354450"/>
            <a:ext cx="3612590" cy="512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672" y="1808800"/>
            <a:ext cx="5033150" cy="43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Проверка чарта</a:t>
            </a:r>
            <a:endParaRPr/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500550" y="1462949"/>
            <a:ext cx="8520600" cy="48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helm lint this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==&gt; Linting this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[INFO] Chart.yaml: icon is recommended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1 chart(s) linted, 0 chart(s) failed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*Но лучше пользоваться более совершенным инструментарием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 Mono"/>
              <a:buChar char="-"/>
            </a:pPr>
            <a:r>
              <a:rPr lang="ru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kube-linter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 Mono"/>
              <a:buChar char="-"/>
            </a:pPr>
            <a:r>
              <a:rPr lang="ru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chart-testing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helm template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helm upgrade --install --dry-run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Проверка чарта</a:t>
            </a:r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00" y="1401325"/>
            <a:ext cx="4793676" cy="24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00" y="3917676"/>
            <a:ext cx="6849640" cy="273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Деплоим свой чарт.</a:t>
            </a:r>
            <a:endParaRPr/>
          </a:p>
        </p:txBody>
      </p:sp>
      <p:sp>
        <p:nvSpPr>
          <p:cNvPr id="432" name="Google Shape;432;p63"/>
          <p:cNvSpPr txBox="1"/>
          <p:nvPr>
            <p:ph idx="1" type="body"/>
          </p:nvPr>
        </p:nvSpPr>
        <p:spPr>
          <a:xfrm>
            <a:off x="500550" y="1462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helm </a:t>
            </a:r>
            <a:r>
              <a:rPr b="1" lang="ru">
                <a:latin typeface="Roboto Mono"/>
                <a:ea typeface="Roboto Mono"/>
                <a:cs typeface="Roboto Mono"/>
                <a:sym typeface="Roboto Mono"/>
              </a:rPr>
              <a:t>upgrade --install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>
                <a:solidFill>
                  <a:srgbClr val="0645AD"/>
                </a:solidFill>
                <a:latin typeface="Roboto Mono"/>
                <a:ea typeface="Roboto Mono"/>
                <a:cs typeface="Roboto Mono"/>
                <a:sym typeface="Roboto Mono"/>
              </a:rPr>
              <a:t>webapp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this </a:t>
            </a:r>
            <a:r>
              <a:rPr lang="ru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--set ‘image.tag=1.16.0’</a:t>
            </a:r>
            <a:endParaRPr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[notes]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kubectl get po -l 'app.kubernetes.io/instance=</a:t>
            </a:r>
            <a:r>
              <a:rPr lang="ru">
                <a:solidFill>
                  <a:srgbClr val="0645AD"/>
                </a:solidFill>
                <a:latin typeface="Roboto Mono"/>
                <a:ea typeface="Roboto Mono"/>
                <a:cs typeface="Roboto Mono"/>
                <a:sym typeface="Roboto Mono"/>
              </a:rPr>
              <a:t>webapp'</a:t>
            </a:r>
            <a:endParaRPr>
              <a:solidFill>
                <a:srgbClr val="0645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NAME                       	                READY   STATUS	RESTARTS   AGE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45AD"/>
                </a:solidFill>
              </a:rPr>
              <a:t>webapp</a:t>
            </a:r>
            <a:r>
              <a:rPr lang="ru"/>
              <a:t>-</a:t>
            </a:r>
            <a:r>
              <a:rPr lang="ru">
                <a:solidFill>
                  <a:srgbClr val="980000"/>
                </a:solidFill>
              </a:rPr>
              <a:t>this</a:t>
            </a:r>
            <a:r>
              <a:rPr lang="ru"/>
              <a:t>-85747b9d49-nvr8n   1/1 	Running   0      	22s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$ helm install </a:t>
            </a:r>
            <a:r>
              <a:rPr lang="ru">
                <a:solidFill>
                  <a:srgbClr val="0645AD"/>
                </a:solidFill>
                <a:latin typeface="Roboto Mono"/>
                <a:ea typeface="Roboto Mono"/>
                <a:cs typeface="Roboto Mono"/>
                <a:sym typeface="Roboto Mono"/>
              </a:rPr>
              <a:t>frontend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this </a:t>
            </a:r>
            <a:r>
              <a:rPr lang="ru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--set ‘image.tag=1.17.0’</a:t>
            </a:r>
            <a:endParaRPr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kubectl get po -l 'app.kubernetes.io/instance=</a:t>
            </a:r>
            <a:r>
              <a:rPr lang="ru">
                <a:solidFill>
                  <a:srgbClr val="0645AD"/>
                </a:solidFill>
                <a:latin typeface="Roboto Mono"/>
                <a:ea typeface="Roboto Mono"/>
                <a:cs typeface="Roboto Mono"/>
                <a:sym typeface="Roboto Mono"/>
              </a:rPr>
              <a:t>frontend'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NAME                       	                READY   STATUS	RESTARTS   AGE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645AD"/>
                </a:solidFill>
              </a:rPr>
              <a:t>frontend</a:t>
            </a:r>
            <a:r>
              <a:rPr lang="ru"/>
              <a:t>-</a:t>
            </a:r>
            <a:r>
              <a:rPr lang="ru">
                <a:solidFill>
                  <a:srgbClr val="980000"/>
                </a:solidFill>
              </a:rPr>
              <a:t>this</a:t>
            </a:r>
            <a:r>
              <a:rPr lang="ru"/>
              <a:t>-e1237b9efd-abch3   1/1 	Running   0      	22s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 way merge</a:t>
            </a:r>
            <a:endParaRPr/>
          </a:p>
        </p:txBody>
      </p:sp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500550" y="1462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kubectl edit deploy my-app-nginx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64"/>
          <p:cNvSpPr txBox="1"/>
          <p:nvPr/>
        </p:nvSpPr>
        <p:spPr>
          <a:xfrm>
            <a:off x="851525" y="2545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25" y="2034800"/>
            <a:ext cx="5985201" cy="25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sp>
        <p:nvSpPr>
          <p:cNvPr id="446" name="Google Shape;446;p65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9900"/>
                </a:solidFill>
              </a:rPr>
              <a:t>Вопросы для проверки</a:t>
            </a:r>
            <a:endParaRPr b="1" sz="1500">
              <a:solidFill>
                <a:srgbClr val="FF9900"/>
              </a:solidFill>
            </a:endParaRPr>
          </a:p>
        </p:txBody>
      </p:sp>
      <p:graphicFrame>
        <p:nvGraphicFramePr>
          <p:cNvPr id="447" name="Google Shape;447;p65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Зачем нужен library chart?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 создать зависимость/сабчарт?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Лучше бы ты этого не делал</a:t>
            </a:r>
            <a:br>
              <a:rPr lang="ru"/>
            </a:br>
            <a:r>
              <a:rPr lang="ru"/>
              <a:t>|</a:t>
            </a:r>
            <a:r>
              <a:rPr lang="ru" sz="4200"/>
              <a:t>IIIIIIIIIIIIIIIIIII 42%                       </a:t>
            </a:r>
            <a:r>
              <a:rPr lang="ru"/>
              <a:t>|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не стоит писать чарты?</a:t>
            </a:r>
            <a:endParaRPr/>
          </a:p>
        </p:txBody>
      </p:sp>
      <p:sp>
        <p:nvSpPr>
          <p:cNvPr id="458" name="Google Shape;458;p67"/>
          <p:cNvSpPr txBox="1"/>
          <p:nvPr>
            <p:ph idx="1" type="body"/>
          </p:nvPr>
        </p:nvSpPr>
        <p:spPr>
          <a:xfrm>
            <a:off x="500550" y="1559050"/>
            <a:ext cx="4017300" cy="20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apiVersion: v1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kind: ServiceAccount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metadata: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name: {{ .Chart.Name }}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  namespace: {{ .Values.namespace }}</a:t>
            </a:r>
            <a:endParaRPr/>
          </a:p>
        </p:txBody>
      </p:sp>
      <p:sp>
        <p:nvSpPr>
          <p:cNvPr id="459" name="Google Shape;459;p67"/>
          <p:cNvSpPr txBox="1"/>
          <p:nvPr>
            <p:ph idx="1" type="body"/>
          </p:nvPr>
        </p:nvSpPr>
        <p:spPr>
          <a:xfrm>
            <a:off x="4724900" y="1711450"/>
            <a:ext cx="40173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apiVersion: v1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kind: ServiceAccount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metadata: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  name: {{ .Release.Name }}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  namespace: {{ .Release.namespace }}</a:t>
            </a:r>
            <a:endParaRPr/>
          </a:p>
        </p:txBody>
      </p:sp>
      <p:sp>
        <p:nvSpPr>
          <p:cNvPr id="460" name="Google Shape;460;p67"/>
          <p:cNvSpPr txBox="1"/>
          <p:nvPr/>
        </p:nvSpPr>
        <p:spPr>
          <a:xfrm>
            <a:off x="805825" y="48863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metadata</a:t>
            </a:r>
            <a:r>
              <a:rPr lang="ru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name: {{ tpl $name $ }}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Преподаватель</a:t>
            </a:r>
            <a:endParaRPr/>
          </a:p>
        </p:txBody>
      </p:sp>
      <p:sp>
        <p:nvSpPr>
          <p:cNvPr id="152" name="Google Shape;152;p32"/>
          <p:cNvSpPr txBox="1"/>
          <p:nvPr>
            <p:ph idx="1" type="subTitle"/>
          </p:nvPr>
        </p:nvSpPr>
        <p:spPr>
          <a:xfrm>
            <a:off x="4272775" y="2313775"/>
            <a:ext cx="4391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Дмитрий Жиляев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32"/>
          <p:cNvSpPr txBox="1"/>
          <p:nvPr>
            <p:ph idx="2" type="subTitle"/>
          </p:nvPr>
        </p:nvSpPr>
        <p:spPr>
          <a:xfrm>
            <a:off x="4272775" y="3029125"/>
            <a:ext cx="45879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/>
              <a:t>a</a:t>
            </a:r>
            <a:r>
              <a:rPr lang="ru"/>
              <a:t>verage devops enjoyer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/>
              <a:t>п</a:t>
            </a:r>
            <a:r>
              <a:rPr lang="ru"/>
              <a:t>ресc-секретарь gitlab-ci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/>
              <a:t>Maintainer проекта по улучшению helm – 🌊 helmwave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2"/>
          <p:cNvSpPr/>
          <p:nvPr/>
        </p:nvSpPr>
        <p:spPr>
          <a:xfrm>
            <a:off x="600300" y="1623650"/>
            <a:ext cx="1918800" cy="4110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32"/>
          <p:cNvPicPr preferRelativeResize="0"/>
          <p:nvPr/>
        </p:nvPicPr>
        <p:blipFill rotWithShape="1">
          <a:blip r:embed="rId3">
            <a:alphaModFix/>
          </a:blip>
          <a:srcRect b="661" l="0" r="0" t="651"/>
          <a:stretch/>
        </p:blipFill>
        <p:spPr>
          <a:xfrm>
            <a:off x="996577" y="2134975"/>
            <a:ext cx="3020400" cy="298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самурая не цели только путь</a:t>
            </a:r>
            <a:endParaRPr/>
          </a:p>
        </p:txBody>
      </p:sp>
      <p:sp>
        <p:nvSpPr>
          <p:cNvPr id="466" name="Google Shape;466;p68"/>
          <p:cNvSpPr txBox="1"/>
          <p:nvPr>
            <p:ph idx="1" type="body"/>
          </p:nvPr>
        </p:nvSpPr>
        <p:spPr>
          <a:xfrm>
            <a:off x="560550" y="1457300"/>
            <a:ext cx="7746300" cy="1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/>
              <a:t>resources:         	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/>
              <a:t>{{ toYaml .Values.resources | indent 10 }}</a:t>
            </a:r>
            <a:endParaRPr sz="1500"/>
          </a:p>
        </p:txBody>
      </p:sp>
      <p:sp>
        <p:nvSpPr>
          <p:cNvPr id="467" name="Google Shape;467;p68"/>
          <p:cNvSpPr txBox="1"/>
          <p:nvPr>
            <p:ph idx="1" type="body"/>
          </p:nvPr>
        </p:nvSpPr>
        <p:spPr>
          <a:xfrm>
            <a:off x="627500" y="4503250"/>
            <a:ext cx="7998000" cy="1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resources: {{ toYaml .Values.resources | nindent 12 }}</a:t>
            </a:r>
            <a:endParaRPr/>
          </a:p>
        </p:txBody>
      </p:sp>
      <p:sp>
        <p:nvSpPr>
          <p:cNvPr id="468" name="Google Shape;468;p68"/>
          <p:cNvSpPr txBox="1"/>
          <p:nvPr/>
        </p:nvSpPr>
        <p:spPr>
          <a:xfrm>
            <a:off x="5505200" y="1747175"/>
            <a:ext cx="312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{{- with .Values.resources 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resources:         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{{- toYaml . | nindent 12 }}       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{{- end }}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не стоит писать чарты?</a:t>
            </a:r>
            <a:endParaRPr/>
          </a:p>
        </p:txBody>
      </p:sp>
      <p:pic>
        <p:nvPicPr>
          <p:cNvPr id="474" name="Google Shape;4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75" y="1251575"/>
            <a:ext cx="3920525" cy="25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88" y="3950025"/>
            <a:ext cx="8280225" cy="27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Default vs values.yaml</a:t>
            </a:r>
            <a:endParaRPr/>
          </a:p>
        </p:txBody>
      </p:sp>
      <p:sp>
        <p:nvSpPr>
          <p:cNvPr id="481" name="Google Shape;481;p70"/>
          <p:cNvSpPr txBox="1"/>
          <p:nvPr/>
        </p:nvSpPr>
        <p:spPr>
          <a:xfrm>
            <a:off x="788675" y="1620200"/>
            <a:ext cx="6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imagePullPolicy: {{ $.Values.image.PullPolicy  | default "Always" }}</a:t>
            </a:r>
            <a:endParaRPr/>
          </a:p>
        </p:txBody>
      </p:sp>
      <p:sp>
        <p:nvSpPr>
          <p:cNvPr id="482" name="Google Shape;482;p70"/>
          <p:cNvSpPr txBox="1"/>
          <p:nvPr/>
        </p:nvSpPr>
        <p:spPr>
          <a:xfrm>
            <a:off x="5512125" y="45799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# Default values for 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replicaCount: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repository: nginx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pullPolicy: </a:t>
            </a:r>
            <a:r>
              <a:rPr lang="ru">
                <a:solidFill>
                  <a:schemeClr val="dk1"/>
                </a:solidFill>
              </a:rPr>
              <a:t>Always</a:t>
            </a:r>
            <a:endParaRPr/>
          </a:p>
        </p:txBody>
      </p:sp>
      <p:sp>
        <p:nvSpPr>
          <p:cNvPr id="483" name="Google Shape;483;p70"/>
          <p:cNvSpPr txBox="1"/>
          <p:nvPr/>
        </p:nvSpPr>
        <p:spPr>
          <a:xfrm>
            <a:off x="958250" y="4944425"/>
            <a:ext cx="6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imagePullPolicy: {{ .Values.image.PullPolicy }}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0" y="0"/>
            <a:ext cx="4770126" cy="152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00" y="1821925"/>
            <a:ext cx="5085399" cy="45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Bitnami</a:t>
            </a:r>
            <a:endParaRPr/>
          </a:p>
        </p:txBody>
      </p:sp>
      <p:sp>
        <p:nvSpPr>
          <p:cNvPr id="495" name="Google Shape;495;p72"/>
          <p:cNvSpPr txBox="1"/>
          <p:nvPr>
            <p:ph idx="1" type="body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1235"/>
            <a:ext cx="9144000" cy="163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96937"/>
            <a:ext cx="9144000" cy="149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3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Dependencies</a:t>
            </a:r>
            <a:br>
              <a:rPr lang="ru"/>
            </a:br>
            <a:r>
              <a:rPr lang="ru"/>
              <a:t>|</a:t>
            </a:r>
            <a:r>
              <a:rPr lang="ru" sz="4200"/>
              <a:t>IIIIIIIIIIIIIIIIIIIIII 55%                 </a:t>
            </a:r>
            <a:r>
              <a:rPr lang="ru"/>
              <a:t>|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 сервиса</a:t>
            </a:r>
            <a:endParaRPr/>
          </a:p>
        </p:txBody>
      </p:sp>
      <p:sp>
        <p:nvSpPr>
          <p:cNvPr id="508" name="Google Shape;508;p74"/>
          <p:cNvSpPr txBox="1"/>
          <p:nvPr/>
        </p:nvSpPr>
        <p:spPr>
          <a:xfrm>
            <a:off x="309650" y="1577750"/>
            <a:ext cx="3339600" cy="18471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apiVersion: v2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name: </a:t>
            </a:r>
            <a:r>
              <a:rPr lang="ru" sz="1200">
                <a:solidFill>
                  <a:schemeClr val="lt1"/>
                </a:solidFill>
              </a:rPr>
              <a:t>c2c-api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type: application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dependencies: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- name: rabbitmq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  repository: "bitnami/rabbitmq"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09" name="Google Shape;509;p74"/>
          <p:cNvSpPr txBox="1"/>
          <p:nvPr/>
        </p:nvSpPr>
        <p:spPr>
          <a:xfrm>
            <a:off x="5092225" y="1577750"/>
            <a:ext cx="3611100" cy="18471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apiVersion: v2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name: b2b-api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type: application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dependencies: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- name: rabbitmq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  repository: "bitnami/rabbitmq"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3469175"/>
            <a:ext cx="61531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Umbrella chart</a:t>
            </a:r>
            <a:endParaRPr/>
          </a:p>
        </p:txBody>
      </p:sp>
      <p:sp>
        <p:nvSpPr>
          <p:cNvPr id="516" name="Google Shape;516;p75"/>
          <p:cNvSpPr txBox="1"/>
          <p:nvPr/>
        </p:nvSpPr>
        <p:spPr>
          <a:xfrm>
            <a:off x="542125" y="3872025"/>
            <a:ext cx="3339600" cy="27705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apiVersion: v2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name: umbrella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type: application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dependencies: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- name: rabbitmq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  repository: "bitnami/rabbitmq"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- name: c2c-api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  repository: "charts/c2c-api"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- name: b2b-api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</a:rPr>
              <a:t>  repository: "charts/b2b-api"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17" name="Google Shape;5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700" y="1059981"/>
            <a:ext cx="4238562" cy="480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50" y="1134450"/>
            <a:ext cx="2723738" cy="24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_helpers.tpl для main chart </a:t>
            </a:r>
            <a:endParaRPr/>
          </a:p>
        </p:txBody>
      </p:sp>
      <p:pic>
        <p:nvPicPr>
          <p:cNvPr id="524" name="Google Shape;52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0" y="4414051"/>
            <a:ext cx="5393649" cy="18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6"/>
          <p:cNvSpPr txBox="1"/>
          <p:nvPr>
            <p:ph type="title"/>
          </p:nvPr>
        </p:nvSpPr>
        <p:spPr>
          <a:xfrm>
            <a:off x="500550" y="3519456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_helpers.tpl для sub chart </a:t>
            </a:r>
            <a:endParaRPr/>
          </a:p>
        </p:txBody>
      </p:sp>
      <p:pic>
        <p:nvPicPr>
          <p:cNvPr id="526" name="Google Shape;5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159731"/>
            <a:ext cx="4544598" cy="1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7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Hooks</a:t>
            </a:r>
            <a:br>
              <a:rPr lang="ru"/>
            </a:br>
            <a:r>
              <a:rPr lang="ru"/>
              <a:t>|</a:t>
            </a:r>
            <a:r>
              <a:rPr lang="ru" sz="4200"/>
              <a:t>IIIIIIIIIIIIIIIIIIIIIIIIIIIIII 68%          </a:t>
            </a:r>
            <a:r>
              <a:rPr lang="ru"/>
              <a:t>|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/>
              <a:t>Правила вебинара</a:t>
            </a:r>
            <a:endParaRPr b="1" sz="3200"/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50" y="5039756"/>
            <a:ext cx="840925" cy="84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650" y="1669675"/>
            <a:ext cx="840925" cy="84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651" y="3916412"/>
            <a:ext cx="840925" cy="84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650" y="2793044"/>
            <a:ext cx="840925" cy="840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1814525" y="1695800"/>
            <a:ext cx="247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3"/>
          <p:cNvSpPr txBox="1"/>
          <p:nvPr/>
        </p:nvSpPr>
        <p:spPr>
          <a:xfrm>
            <a:off x="1814525" y="3981775"/>
            <a:ext cx="32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1814525" y="5106213"/>
            <a:ext cx="32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3"/>
          <p:cNvSpPr/>
          <p:nvPr/>
        </p:nvSpPr>
        <p:spPr>
          <a:xfrm>
            <a:off x="5730575" y="-10750"/>
            <a:ext cx="34134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3"/>
          <p:cNvSpPr txBox="1"/>
          <p:nvPr/>
        </p:nvSpPr>
        <p:spPr>
          <a:xfrm>
            <a:off x="6115463" y="1403950"/>
            <a:ext cx="204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03038" y="2395163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/>
          <p:nvPr/>
        </p:nvSpPr>
        <p:spPr>
          <a:xfrm>
            <a:off x="6714888" y="2395175"/>
            <a:ext cx="20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03038" y="2982131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/>
        </p:nvSpPr>
        <p:spPr>
          <a:xfrm>
            <a:off x="6714888" y="2902915"/>
            <a:ext cx="204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03038" y="3569100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6714888" y="3568801"/>
            <a:ext cx="20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03038" y="4156069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6714888" y="4155612"/>
            <a:ext cx="20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03038" y="4743038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/>
        </p:nvSpPr>
        <p:spPr>
          <a:xfrm>
            <a:off x="6714888" y="4742424"/>
            <a:ext cx="20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03038" y="5330013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/>
        </p:nvSpPr>
        <p:spPr>
          <a:xfrm>
            <a:off x="6714888" y="5229231"/>
            <a:ext cx="204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1814525" y="2708000"/>
            <a:ext cx="247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 Slack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8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Hooks – зло?</a:t>
            </a:r>
            <a:endParaRPr/>
          </a:p>
        </p:txBody>
      </p:sp>
      <p:pic>
        <p:nvPicPr>
          <p:cNvPr id="537" name="Google Shape;5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8" y="1225050"/>
            <a:ext cx="2150725" cy="49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8"/>
          <p:cNvSpPr txBox="1"/>
          <p:nvPr/>
        </p:nvSpPr>
        <p:spPr>
          <a:xfrm>
            <a:off x="3900475" y="1430000"/>
            <a:ext cx="4174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0099"/>
                </a:solidFill>
                <a:highlight>
                  <a:srgbClr val="F0F3F3"/>
                </a:highlight>
              </a:rPr>
              <a:t>apiVersion</a:t>
            </a:r>
            <a:r>
              <a:rPr lang="ru" sz="1100">
                <a:solidFill>
                  <a:schemeClr val="dk1"/>
                </a:solidFill>
                <a:highlight>
                  <a:srgbClr val="F0F3F3"/>
                </a:highlight>
              </a:rPr>
              <a:t>:</a:t>
            </a:r>
            <a:r>
              <a:rPr lang="ru" sz="1100">
                <a:solidFill>
                  <a:srgbClr val="BBBBBB"/>
                </a:solidFill>
                <a:highlight>
                  <a:srgbClr val="F0F3F3"/>
                </a:highlight>
              </a:rPr>
              <a:t> </a:t>
            </a:r>
            <a:r>
              <a:rPr lang="ru" sz="1100">
                <a:solidFill>
                  <a:schemeClr val="dk1"/>
                </a:solidFill>
                <a:highlight>
                  <a:srgbClr val="F0F3F3"/>
                </a:highlight>
              </a:rPr>
              <a:t>batch/v1</a:t>
            </a:r>
            <a:endParaRPr sz="1100">
              <a:solidFill>
                <a:srgbClr val="BBBBBB"/>
              </a:solidFill>
              <a:highlight>
                <a:srgbClr val="F0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0099"/>
                </a:solidFill>
                <a:highlight>
                  <a:srgbClr val="F0F3F3"/>
                </a:highlight>
              </a:rPr>
              <a:t>kind</a:t>
            </a:r>
            <a:r>
              <a:rPr lang="ru" sz="1100">
                <a:solidFill>
                  <a:schemeClr val="dk1"/>
                </a:solidFill>
                <a:highlight>
                  <a:srgbClr val="F0F3F3"/>
                </a:highlight>
              </a:rPr>
              <a:t>:</a:t>
            </a:r>
            <a:r>
              <a:rPr lang="ru" sz="1100">
                <a:solidFill>
                  <a:srgbClr val="BBBBBB"/>
                </a:solidFill>
                <a:highlight>
                  <a:srgbClr val="F0F3F3"/>
                </a:highlight>
              </a:rPr>
              <a:t> </a:t>
            </a:r>
            <a:r>
              <a:rPr lang="ru" sz="1100">
                <a:solidFill>
                  <a:schemeClr val="dk1"/>
                </a:solidFill>
                <a:highlight>
                  <a:srgbClr val="F0F3F3"/>
                </a:highlight>
              </a:rPr>
              <a:t>Job</a:t>
            </a:r>
            <a:endParaRPr sz="1100">
              <a:solidFill>
                <a:srgbClr val="BBBBBB"/>
              </a:solidFill>
              <a:highlight>
                <a:srgbClr val="F0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30099"/>
                </a:solidFill>
                <a:highlight>
                  <a:srgbClr val="F0F3F3"/>
                </a:highlight>
              </a:rPr>
              <a:t>metadata</a:t>
            </a:r>
            <a:r>
              <a:rPr lang="ru" sz="1100">
                <a:solidFill>
                  <a:schemeClr val="dk1"/>
                </a:solidFill>
                <a:highlight>
                  <a:srgbClr val="F0F3F3"/>
                </a:highlight>
              </a:rPr>
              <a:t>:</a:t>
            </a:r>
            <a:endParaRPr sz="1100">
              <a:solidFill>
                <a:srgbClr val="BBBBBB"/>
              </a:solidFill>
              <a:highlight>
                <a:srgbClr val="F0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BBBBBB"/>
                </a:solidFill>
                <a:highlight>
                  <a:srgbClr val="F0F3F3"/>
                </a:highlight>
              </a:rPr>
              <a:t>  </a:t>
            </a:r>
            <a:r>
              <a:rPr b="1" lang="ru" sz="1100">
                <a:solidFill>
                  <a:srgbClr val="330099"/>
                </a:solidFill>
                <a:highlight>
                  <a:srgbClr val="F0F3F3"/>
                </a:highlight>
              </a:rPr>
              <a:t>name</a:t>
            </a:r>
            <a:r>
              <a:rPr lang="ru" sz="1100">
                <a:solidFill>
                  <a:schemeClr val="dk1"/>
                </a:solidFill>
                <a:highlight>
                  <a:srgbClr val="F0F3F3"/>
                </a:highlight>
              </a:rPr>
              <a:t>:</a:t>
            </a:r>
            <a:r>
              <a:rPr lang="ru" sz="1100">
                <a:solidFill>
                  <a:srgbClr val="BBBBBB"/>
                </a:solidFill>
                <a:highlight>
                  <a:srgbClr val="F0F3F3"/>
                </a:highlight>
              </a:rPr>
              <a:t> </a:t>
            </a:r>
            <a:r>
              <a:rPr lang="ru" sz="1100">
                <a:solidFill>
                  <a:srgbClr val="CC3300"/>
                </a:solidFill>
                <a:highlight>
                  <a:srgbClr val="F0F3F3"/>
                </a:highlight>
              </a:rPr>
              <a:t>{{ .Release.Name }}</a:t>
            </a:r>
            <a:endParaRPr sz="1100">
              <a:solidFill>
                <a:srgbClr val="BBBBBB"/>
              </a:solidFill>
              <a:highlight>
                <a:srgbClr val="F0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BBBBBB"/>
                </a:solidFill>
                <a:highlight>
                  <a:srgbClr val="F0F3F3"/>
                </a:highlight>
              </a:rPr>
              <a:t>  </a:t>
            </a:r>
            <a:r>
              <a:rPr b="1" lang="ru" sz="1100">
                <a:solidFill>
                  <a:srgbClr val="330099"/>
                </a:solidFill>
                <a:highlight>
                  <a:srgbClr val="F0F3F3"/>
                </a:highlight>
              </a:rPr>
              <a:t>annotations</a:t>
            </a:r>
            <a:r>
              <a:rPr lang="ru" sz="1100">
                <a:solidFill>
                  <a:schemeClr val="dk1"/>
                </a:solidFill>
                <a:highlight>
                  <a:srgbClr val="F0F3F3"/>
                </a:highlight>
              </a:rPr>
              <a:t>:</a:t>
            </a:r>
            <a:endParaRPr sz="1100">
              <a:solidFill>
                <a:srgbClr val="BBBBBB"/>
              </a:solidFill>
              <a:highlight>
                <a:srgbClr val="F0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BBBBBB"/>
                </a:solidFill>
                <a:highlight>
                  <a:srgbClr val="F0F3F3"/>
                </a:highlight>
              </a:rPr>
              <a:t>    </a:t>
            </a:r>
            <a:r>
              <a:rPr b="1" lang="ru" sz="1100">
                <a:solidFill>
                  <a:srgbClr val="330099"/>
                </a:solidFill>
                <a:highlight>
                  <a:srgbClr val="F0F3F3"/>
                </a:highlight>
              </a:rPr>
              <a:t>"helm.sh/hook": </a:t>
            </a:r>
            <a:r>
              <a:rPr lang="ru" sz="1100">
                <a:solidFill>
                  <a:schemeClr val="dk1"/>
                </a:solidFill>
                <a:highlight>
                  <a:srgbClr val="F0F3F3"/>
                </a:highlight>
              </a:rPr>
              <a:t>post-install,post-upgrade</a:t>
            </a:r>
            <a:endParaRPr sz="1100">
              <a:solidFill>
                <a:srgbClr val="BBBBBB"/>
              </a:solidFill>
              <a:highlight>
                <a:srgbClr val="F0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BBBBBB"/>
                </a:solidFill>
                <a:highlight>
                  <a:srgbClr val="F0F3F3"/>
                </a:highlight>
              </a:rPr>
              <a:t>    </a:t>
            </a:r>
            <a:r>
              <a:rPr b="1" lang="ru" sz="1100">
                <a:solidFill>
                  <a:srgbClr val="330099"/>
                </a:solidFill>
                <a:highlight>
                  <a:srgbClr val="F0F3F3"/>
                </a:highlight>
              </a:rPr>
              <a:t>"helm.sh/hook-weight": </a:t>
            </a:r>
            <a:r>
              <a:rPr lang="ru" sz="1100">
                <a:solidFill>
                  <a:srgbClr val="CC3300"/>
                </a:solidFill>
                <a:highlight>
                  <a:srgbClr val="F0F3F3"/>
                </a:highlight>
              </a:rPr>
              <a:t>5</a:t>
            </a:r>
            <a:endParaRPr sz="1100">
              <a:solidFill>
                <a:srgbClr val="BBBBBB"/>
              </a:solidFill>
              <a:highlight>
                <a:srgbClr val="F0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BBBBBB"/>
                </a:solidFill>
                <a:highlight>
                  <a:srgbClr val="F0F3F3"/>
                </a:highlight>
              </a:rPr>
              <a:t>    </a:t>
            </a:r>
            <a:r>
              <a:rPr b="1" lang="ru" sz="1100">
                <a:solidFill>
                  <a:srgbClr val="330099"/>
                </a:solidFill>
                <a:highlight>
                  <a:srgbClr val="F0F3F3"/>
                </a:highlight>
              </a:rPr>
              <a:t>"helm.sh/hook-delete-policy": </a:t>
            </a:r>
            <a:r>
              <a:rPr lang="ru" sz="1100">
                <a:solidFill>
                  <a:schemeClr val="dk1"/>
                </a:solidFill>
                <a:highlight>
                  <a:srgbClr val="F0F3F3"/>
                </a:highlight>
              </a:rPr>
              <a:t>hook-succeeded</a:t>
            </a:r>
            <a:endParaRPr sz="1100">
              <a:solidFill>
                <a:schemeClr val="dk1"/>
              </a:solidFill>
              <a:highlight>
                <a:srgbClr val="F0F3F3"/>
              </a:highlight>
            </a:endParaRPr>
          </a:p>
        </p:txBody>
      </p:sp>
      <p:pic>
        <p:nvPicPr>
          <p:cNvPr id="539" name="Google Shape;53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678" y="3514725"/>
            <a:ext cx="2787901" cy="2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sp>
        <p:nvSpPr>
          <p:cNvPr id="545" name="Google Shape;545;p79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9900"/>
                </a:solidFill>
              </a:rPr>
              <a:t>Вопросы для проверки</a:t>
            </a:r>
            <a:endParaRPr b="1" sz="1500">
              <a:solidFill>
                <a:srgbClr val="FF9900"/>
              </a:solidFill>
            </a:endParaRPr>
          </a:p>
        </p:txBody>
      </p:sp>
      <p:graphicFrame>
        <p:nvGraphicFramePr>
          <p:cNvPr id="546" name="Google Shape;546;p79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Является ли ресурс с hook-ом частью релиза?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чем разница post-upgrade и pre-upgrade?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0"/>
          <p:cNvSpPr txBox="1"/>
          <p:nvPr>
            <p:ph type="title"/>
          </p:nvPr>
        </p:nvSpPr>
        <p:spPr>
          <a:xfrm>
            <a:off x="567675" y="528525"/>
            <a:ext cx="80946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Post Render</a:t>
            </a:r>
            <a:br>
              <a:rPr lang="ru"/>
            </a:br>
            <a:r>
              <a:rPr lang="ru"/>
              <a:t>|</a:t>
            </a:r>
            <a:r>
              <a:rPr lang="ru" sz="4200"/>
              <a:t>IIIIIIIIIIIIIIIIIIIIIIIIIIIIIIIIIIII 78%      </a:t>
            </a:r>
            <a:r>
              <a:rPr lang="ru"/>
              <a:t>|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 txBox="1"/>
          <p:nvPr>
            <p:ph type="title"/>
          </p:nvPr>
        </p:nvSpPr>
        <p:spPr>
          <a:xfrm>
            <a:off x="311700" y="655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post 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557" name="Google Shape;557;p81"/>
          <p:cNvSpPr txBox="1"/>
          <p:nvPr/>
        </p:nvSpPr>
        <p:spPr>
          <a:xfrm>
            <a:off x="393900" y="1226875"/>
            <a:ext cx="8356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brew install gomplate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export GOMPLATE_LEFT_DELIM=”[[“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export GOMPLATE_RIGHT_DELIM=”]]”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helm template this . --post-renderer ./gomplate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58" name="Google Shape;55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00" y="3896875"/>
            <a:ext cx="7245827" cy="18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2"/>
          <p:cNvSpPr txBox="1"/>
          <p:nvPr>
            <p:ph type="title"/>
          </p:nvPr>
        </p:nvSpPr>
        <p:spPr>
          <a:xfrm>
            <a:off x="311700" y="655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post 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564" name="Google Shape;56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25" y="1412825"/>
            <a:ext cx="4169325" cy="13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2"/>
          <p:cNvSpPr txBox="1"/>
          <p:nvPr/>
        </p:nvSpPr>
        <p:spPr>
          <a:xfrm>
            <a:off x="476125" y="851175"/>
            <a:ext cx="83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b="1"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helm template this . --post-renderer gomplate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6" name="Google Shape;56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75" y="3039200"/>
            <a:ext cx="6337650" cy="359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3"/>
          <p:cNvSpPr txBox="1"/>
          <p:nvPr>
            <p:ph type="title"/>
          </p:nvPr>
        </p:nvSpPr>
        <p:spPr>
          <a:xfrm>
            <a:off x="311700" y="655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post 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572" name="Google Shape;572;p83"/>
          <p:cNvSpPr txBox="1"/>
          <p:nvPr/>
        </p:nvSpPr>
        <p:spPr>
          <a:xfrm>
            <a:off x="476125" y="851175"/>
            <a:ext cx="83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 helm template this . --post-renderer gomplate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3" name="Google Shape;57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75" y="1785847"/>
            <a:ext cx="5306124" cy="328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4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Плюсы &amp; Минусы</a:t>
            </a:r>
            <a:br>
              <a:rPr lang="ru"/>
            </a:br>
            <a:r>
              <a:rPr lang="ru"/>
              <a:t>|</a:t>
            </a:r>
            <a:r>
              <a:rPr lang="ru" sz="4200"/>
              <a:t>IIIIIIIIIIIIIIIIIIIIIIIIIIIIIIIIIIIIII 91% </a:t>
            </a:r>
            <a:r>
              <a:rPr lang="ru"/>
              <a:t>|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Helm + и -</a:t>
            </a:r>
            <a:endParaRPr/>
          </a:p>
        </p:txBody>
      </p:sp>
      <p:sp>
        <p:nvSpPr>
          <p:cNvPr id="584" name="Google Shape;584;p85"/>
          <p:cNvSpPr txBox="1"/>
          <p:nvPr>
            <p:ph idx="1" type="body"/>
          </p:nvPr>
        </p:nvSpPr>
        <p:spPr>
          <a:xfrm>
            <a:off x="360000" y="1625000"/>
            <a:ext cx="42354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300"/>
              </a:spcBef>
              <a:spcAft>
                <a:spcPts val="0"/>
              </a:spcAft>
              <a:buSzPts val="1700"/>
              <a:buChar char="+"/>
            </a:pPr>
            <a:r>
              <a:rPr b="1" lang="ru"/>
              <a:t>Просто</a:t>
            </a:r>
            <a:endParaRPr b="1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ru"/>
              <a:t>Сообщество выросло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ru"/>
              <a:t>Легко найти поддержку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ru"/>
              <a:t>Легко найти любой чарт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ru"/>
              <a:t>Все поддерживают helm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ru"/>
              <a:t>Если этого нет, то это скоро будет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ru"/>
              <a:t>Sprig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ru"/>
              <a:t>3 way merge</a:t>
            </a:r>
            <a:endParaRPr/>
          </a:p>
        </p:txBody>
      </p:sp>
      <p:sp>
        <p:nvSpPr>
          <p:cNvPr id="585" name="Google Shape;585;p85"/>
          <p:cNvSpPr txBox="1"/>
          <p:nvPr>
            <p:ph idx="1" type="body"/>
          </p:nvPr>
        </p:nvSpPr>
        <p:spPr>
          <a:xfrm>
            <a:off x="4785750" y="1625000"/>
            <a:ext cx="42354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30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Шаблон больше конечного файла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Легко только в простых вещах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Эффект черной коробки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Новые версии куба, новые костыли в шаблонах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helpers.tpl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Не задокументированные values.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Тебе всегда будет не хватать лейблов/аннотаций/etc.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Шаблон в шаблонах.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appVersion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Нет логов куба/приложений.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Нужно помнить про </a:t>
            </a:r>
            <a:r>
              <a:rPr lang="ru"/>
              <a:t>3 way merge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ru"/>
              <a:t>Поверьте этот список бесконечен...</a:t>
            </a:r>
            <a:endParaRPr b="1"/>
          </a:p>
        </p:txBody>
      </p:sp>
      <p:pic>
        <p:nvPicPr>
          <p:cNvPr id="586" name="Google Shape;58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709" y="11255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9446" y="6800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1070" y="5352583"/>
            <a:ext cx="827628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491250" y="944156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Альтернатива helm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4723050" y="944150"/>
            <a:ext cx="42888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30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kustomize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ksonnet / jsonnet / tanka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sed / envbust / bash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argoCD / Flux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6"/>
          <p:cNvSpPr txBox="1"/>
          <p:nvPr>
            <p:ph type="title"/>
          </p:nvPr>
        </p:nvSpPr>
        <p:spPr>
          <a:xfrm>
            <a:off x="623400" y="3575156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Поверх</a:t>
            </a:r>
            <a:r>
              <a:rPr lang="ru"/>
              <a:t> helm</a:t>
            </a:r>
            <a:endParaRPr/>
          </a:p>
        </p:txBody>
      </p:sp>
      <p:sp>
        <p:nvSpPr>
          <p:cNvPr id="596" name="Google Shape;596;p86"/>
          <p:cNvSpPr txBox="1"/>
          <p:nvPr>
            <p:ph idx="1" type="body"/>
          </p:nvPr>
        </p:nvSpPr>
        <p:spPr>
          <a:xfrm>
            <a:off x="4554425" y="3247050"/>
            <a:ext cx="42888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30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werf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helmwave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helmfile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helmsman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"/>
              <a:t>argoCD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500" y="3260475"/>
            <a:ext cx="2780600" cy="27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536" y="757400"/>
            <a:ext cx="24479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138" y="3595425"/>
            <a:ext cx="3839699" cy="19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2524" y="6192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188" name="Google Shape;188;p34"/>
          <p:cNvSpPr/>
          <p:nvPr/>
        </p:nvSpPr>
        <p:spPr>
          <a:xfrm>
            <a:off x="4926601" y="1089300"/>
            <a:ext cx="2473200" cy="772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инструментарий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1350150" y="2219300"/>
            <a:ext cx="2473200" cy="772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 чего состоит helm chart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4"/>
          <p:cNvSpPr/>
          <p:nvPr/>
        </p:nvSpPr>
        <p:spPr>
          <a:xfrm>
            <a:off x="5061608" y="2417137"/>
            <a:ext cx="2203200" cy="772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Деплоим чарт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1516950" y="3957050"/>
            <a:ext cx="2970600" cy="772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Аналоги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5764450" y="3623913"/>
            <a:ext cx="2473200" cy="772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Создай свой чарт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4"/>
          <p:cNvCxnSpPr>
            <a:stCxn id="189" idx="3"/>
            <a:endCxn id="190" idx="1"/>
          </p:cNvCxnSpPr>
          <p:nvPr/>
        </p:nvCxnSpPr>
        <p:spPr>
          <a:xfrm>
            <a:off x="3823350" y="2605400"/>
            <a:ext cx="1238400" cy="1977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4"/>
          <p:cNvCxnSpPr>
            <a:stCxn id="188" idx="1"/>
            <a:endCxn id="189" idx="1"/>
          </p:cNvCxnSpPr>
          <p:nvPr/>
        </p:nvCxnSpPr>
        <p:spPr>
          <a:xfrm flipH="1">
            <a:off x="1350001" y="1475400"/>
            <a:ext cx="3576600" cy="1130100"/>
          </a:xfrm>
          <a:prstGeom prst="curvedConnector3">
            <a:avLst>
              <a:gd fmla="val 106654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5" name="Google Shape;195;p34"/>
          <p:cNvSpPr/>
          <p:nvPr/>
        </p:nvSpPr>
        <p:spPr>
          <a:xfrm>
            <a:off x="2356000" y="5263250"/>
            <a:ext cx="3083700" cy="772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34"/>
          <p:cNvCxnSpPr>
            <a:stCxn id="190" idx="3"/>
            <a:endCxn id="192" idx="3"/>
          </p:cNvCxnSpPr>
          <p:nvPr/>
        </p:nvCxnSpPr>
        <p:spPr>
          <a:xfrm>
            <a:off x="7264808" y="2803237"/>
            <a:ext cx="972900" cy="1206900"/>
          </a:xfrm>
          <a:prstGeom prst="curvedConnector3">
            <a:avLst>
              <a:gd fmla="val 12447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4"/>
          <p:cNvCxnSpPr>
            <a:stCxn id="192" idx="1"/>
            <a:endCxn id="191" idx="3"/>
          </p:cNvCxnSpPr>
          <p:nvPr/>
        </p:nvCxnSpPr>
        <p:spPr>
          <a:xfrm flipH="1">
            <a:off x="4487650" y="4010013"/>
            <a:ext cx="1276800" cy="3330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4"/>
          <p:cNvCxnSpPr>
            <a:stCxn id="191" idx="1"/>
            <a:endCxn id="195" idx="1"/>
          </p:cNvCxnSpPr>
          <p:nvPr/>
        </p:nvCxnSpPr>
        <p:spPr>
          <a:xfrm>
            <a:off x="1516950" y="4343150"/>
            <a:ext cx="839100" cy="1306200"/>
          </a:xfrm>
          <a:prstGeom prst="curvedConnector3">
            <a:avLst>
              <a:gd fmla="val -28379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8"/>
          <p:cNvSpPr txBox="1"/>
          <p:nvPr>
            <p:ph type="title"/>
          </p:nvPr>
        </p:nvSpPr>
        <p:spPr>
          <a:xfrm>
            <a:off x="956225" y="147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610" name="Google Shape;61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750" y="3949989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8"/>
          <p:cNvSpPr txBox="1"/>
          <p:nvPr/>
        </p:nvSpPr>
        <p:spPr>
          <a:xfrm>
            <a:off x="1750800" y="395800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5725" y="3949989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8"/>
          <p:cNvSpPr txBox="1"/>
          <p:nvPr/>
        </p:nvSpPr>
        <p:spPr>
          <a:xfrm>
            <a:off x="5119475" y="395800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/>
              <a:t>LIVE</a:t>
            </a:r>
            <a:endParaRPr sz="9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со схемой</a:t>
            </a:r>
            <a:endParaRPr/>
          </a:p>
        </p:txBody>
      </p:sp>
      <p:pic>
        <p:nvPicPr>
          <p:cNvPr id="624" name="Google Shape;624;p9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75" y="1747175"/>
            <a:ext cx="6897849" cy="42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90"/>
          <p:cNvSpPr/>
          <p:nvPr/>
        </p:nvSpPr>
        <p:spPr>
          <a:xfrm>
            <a:off x="4844550" y="378000"/>
            <a:ext cx="3918000" cy="1092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6000" lIns="198000" spcFirstLastPara="1" rIns="198000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максимуму упрощайте сложную информацию схемами, диаграммами, графическим визуалом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1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заданием</a:t>
            </a:r>
            <a:endParaRPr/>
          </a:p>
        </p:txBody>
      </p:sp>
      <p:graphicFrame>
        <p:nvGraphicFramePr>
          <p:cNvPr id="636" name="Google Shape;636;p92"/>
          <p:cNvGraphicFramePr/>
          <p:nvPr/>
        </p:nvGraphicFramePr>
        <p:xfrm>
          <a:off x="952500" y="183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Определение источников данных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Построение гипотезы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Тестирование на информационную безопасность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37" name="Google Shape;63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5151775"/>
            <a:ext cx="609675" cy="6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2"/>
          <p:cNvSpPr txBox="1"/>
          <p:nvPr/>
        </p:nvSpPr>
        <p:spPr>
          <a:xfrm>
            <a:off x="1749150" y="5227975"/>
            <a:ext cx="55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</a:t>
            </a:r>
            <a:endParaRPr sz="1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92"/>
          <p:cNvSpPr/>
          <p:nvPr/>
        </p:nvSpPr>
        <p:spPr>
          <a:xfrm>
            <a:off x="5155225" y="378000"/>
            <a:ext cx="3607200" cy="1092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6000" lIns="198000" spcFirstLastPara="1" rIns="198000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Инструкцию к заданию лучше вывести на слайд, чтобы студент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любое время мог к ней вернуться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93"/>
          <p:cNvPicPr preferRelativeResize="0"/>
          <p:nvPr/>
        </p:nvPicPr>
        <p:blipFill rotWithShape="1">
          <a:blip r:embed="rId3">
            <a:alphaModFix/>
          </a:blip>
          <a:srcRect b="0" l="1137" r="9997" t="0"/>
          <a:stretch/>
        </p:blipFill>
        <p:spPr>
          <a:xfrm>
            <a:off x="0" y="0"/>
            <a:ext cx="9144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93"/>
          <p:cNvSpPr/>
          <p:nvPr/>
        </p:nvSpPr>
        <p:spPr>
          <a:xfrm>
            <a:off x="360000" y="4247975"/>
            <a:ext cx="3288000" cy="1540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6000" lIns="198000" spcFirstLastPara="1" rIns="198000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добавить картинку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весь слайд (так органичнее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эффектнее), используйте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этот мастер-слайд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тезисами</a:t>
            </a:r>
            <a:endParaRPr/>
          </a:p>
        </p:txBody>
      </p:sp>
      <p:graphicFrame>
        <p:nvGraphicFramePr>
          <p:cNvPr id="651" name="Google Shape;651;p94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2" name="Google Shape;652;p94"/>
          <p:cNvSpPr txBox="1"/>
          <p:nvPr>
            <p:ph idx="4294967295" type="subTitle"/>
          </p:nvPr>
        </p:nvSpPr>
        <p:spPr>
          <a:xfrm>
            <a:off x="544450" y="1121225"/>
            <a:ext cx="7796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9900"/>
                </a:solidFill>
              </a:rPr>
              <a:t>Подведем итоги</a:t>
            </a:r>
            <a:endParaRPr b="1" sz="1500">
              <a:solidFill>
                <a:srgbClr val="FF9900"/>
              </a:solidFill>
            </a:endParaRPr>
          </a:p>
        </p:txBody>
      </p:sp>
      <p:sp>
        <p:nvSpPr>
          <p:cNvPr id="653" name="Google Shape;653;p94"/>
          <p:cNvSpPr/>
          <p:nvPr/>
        </p:nvSpPr>
        <p:spPr>
          <a:xfrm>
            <a:off x="6018250" y="378000"/>
            <a:ext cx="2765700" cy="1092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6000" lIns="198000" spcFirstLastPara="1" rIns="198000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Подведите итоги занятия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вместе со студентами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домашним заданием</a:t>
            </a:r>
            <a:endParaRPr/>
          </a:p>
        </p:txBody>
      </p:sp>
      <p:graphicFrame>
        <p:nvGraphicFramePr>
          <p:cNvPr id="659" name="Google Shape;659;p95"/>
          <p:cNvGraphicFramePr/>
          <p:nvPr/>
        </p:nvGraphicFramePr>
        <p:xfrm>
          <a:off x="952500" y="183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0" name="Google Shape;66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5151775"/>
            <a:ext cx="609675" cy="6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95"/>
          <p:cNvSpPr txBox="1"/>
          <p:nvPr/>
        </p:nvSpPr>
        <p:spPr>
          <a:xfrm>
            <a:off x="1749150" y="5227975"/>
            <a:ext cx="55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</a:t>
            </a:r>
            <a:endParaRPr sz="1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95"/>
          <p:cNvSpPr/>
          <p:nvPr/>
        </p:nvSpPr>
        <p:spPr>
          <a:xfrm>
            <a:off x="4716400" y="4889725"/>
            <a:ext cx="4005900" cy="1092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6000" lIns="198000" spcFirstLastPara="1" rIns="198000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Проговорите подробно предстоящее домашнее задание, чтобы у студентов было четкое понимание, как его делать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6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668" name="Google Shape;668;p96"/>
          <p:cNvSpPr txBox="1"/>
          <p:nvPr>
            <p:ph idx="4294967295" type="body"/>
          </p:nvPr>
        </p:nvSpPr>
        <p:spPr>
          <a:xfrm>
            <a:off x="500550" y="1597150"/>
            <a:ext cx="77424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Helm post-render </a:t>
            </a:r>
            <a:r>
              <a:rPr lang="ru" sz="2000" u="sng">
                <a:solidFill>
                  <a:schemeClr val="hlink"/>
                </a:solidFill>
                <a:hlinkClick r:id="rId3"/>
              </a:rPr>
              <a:t>https://habr.com/ru/post/582578/</a:t>
            </a:r>
            <a:r>
              <a:rPr lang="ru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Велкам-Тур </a:t>
            </a:r>
            <a:r>
              <a:rPr lang="ru" sz="2000" u="sng">
                <a:solidFill>
                  <a:schemeClr val="hlink"/>
                </a:solidFill>
                <a:hlinkClick r:id="rId4"/>
              </a:rPr>
              <a:t>https://helm.sh/ru/docs/intro/using_helm/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Линтер </a:t>
            </a:r>
            <a:r>
              <a:rPr lang="ru" sz="2000" u="sng">
                <a:solidFill>
                  <a:schemeClr val="hlink"/>
                </a:solidFill>
                <a:hlinkClick r:id="rId5"/>
              </a:rPr>
              <a:t>https://github.com/stackrox/kube-linter</a:t>
            </a:r>
            <a:r>
              <a:rPr lang="ru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chartmuseum.com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 u="sng">
                <a:solidFill>
                  <a:schemeClr val="hlink"/>
                </a:solidFill>
                <a:hlinkClick r:id="rId6"/>
              </a:rPr>
              <a:t>https://artifacthub.io/</a:t>
            </a:r>
            <a:r>
              <a:rPr lang="ru" sz="2000"/>
              <a:t> 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7"/>
          <p:cNvSpPr txBox="1"/>
          <p:nvPr>
            <p:ph type="title"/>
          </p:nvPr>
        </p:nvSpPr>
        <p:spPr>
          <a:xfrm>
            <a:off x="956225" y="147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674" name="Google Shape;67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750" y="3949989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7"/>
          <p:cNvSpPr txBox="1"/>
          <p:nvPr/>
        </p:nvSpPr>
        <p:spPr>
          <a:xfrm>
            <a:off x="1750800" y="395800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6" name="Google Shape;676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5725" y="3949989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7"/>
          <p:cNvSpPr txBox="1"/>
          <p:nvPr/>
        </p:nvSpPr>
        <p:spPr>
          <a:xfrm>
            <a:off x="5119475" y="395800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680150" y="1894850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680150" y="2810859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680150" y="3726889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Подтема 1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680150" y="4642902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Подтема 2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5261300" y="1894850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Подтема 3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5261300" y="2810850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5"/>
          <p:cNvSpPr/>
          <p:nvPr/>
        </p:nvSpPr>
        <p:spPr>
          <a:xfrm>
            <a:off x="5261300" y="3726875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1" name="Google Shape;211;p35"/>
          <p:cNvCxnSpPr>
            <a:stCxn id="204" idx="1"/>
            <a:endCxn id="205" idx="1"/>
          </p:cNvCxnSpPr>
          <p:nvPr/>
        </p:nvCxnSpPr>
        <p:spPr>
          <a:xfrm>
            <a:off x="680150" y="2145650"/>
            <a:ext cx="600" cy="9159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5"/>
          <p:cNvCxnSpPr>
            <a:stCxn id="205" idx="1"/>
            <a:endCxn id="206" idx="1"/>
          </p:cNvCxnSpPr>
          <p:nvPr/>
        </p:nvCxnSpPr>
        <p:spPr>
          <a:xfrm>
            <a:off x="680150" y="3061659"/>
            <a:ext cx="600" cy="9159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5"/>
          <p:cNvCxnSpPr>
            <a:stCxn id="206" idx="1"/>
            <a:endCxn id="207" idx="1"/>
          </p:cNvCxnSpPr>
          <p:nvPr/>
        </p:nvCxnSpPr>
        <p:spPr>
          <a:xfrm>
            <a:off x="680150" y="3977689"/>
            <a:ext cx="600" cy="9159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5"/>
          <p:cNvCxnSpPr>
            <a:stCxn id="207" idx="3"/>
            <a:endCxn id="208" idx="1"/>
          </p:cNvCxnSpPr>
          <p:nvPr/>
        </p:nvCxnSpPr>
        <p:spPr>
          <a:xfrm flipH="1" rot="10800000">
            <a:off x="4065050" y="2145702"/>
            <a:ext cx="1196400" cy="27480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5"/>
          <p:cNvCxnSpPr>
            <a:stCxn id="208" idx="1"/>
            <a:endCxn id="209" idx="1"/>
          </p:cNvCxnSpPr>
          <p:nvPr/>
        </p:nvCxnSpPr>
        <p:spPr>
          <a:xfrm>
            <a:off x="5261300" y="2145650"/>
            <a:ext cx="600" cy="9159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5"/>
          <p:cNvCxnSpPr>
            <a:stCxn id="209" idx="1"/>
            <a:endCxn id="210" idx="1"/>
          </p:cNvCxnSpPr>
          <p:nvPr/>
        </p:nvCxnSpPr>
        <p:spPr>
          <a:xfrm>
            <a:off x="5261300" y="3061650"/>
            <a:ext cx="600" cy="9159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8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688" name="Google Shape;688;p99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9900"/>
                </a:solidFill>
              </a:rPr>
              <a:t>Проверка достижения целей</a:t>
            </a:r>
            <a:endParaRPr b="1" sz="1500">
              <a:solidFill>
                <a:srgbClr val="FF9900"/>
              </a:solidFill>
            </a:endParaRPr>
          </a:p>
        </p:txBody>
      </p:sp>
      <p:graphicFrame>
        <p:nvGraphicFramePr>
          <p:cNvPr id="689" name="Google Shape;689;p99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sp>
        <p:nvSpPr>
          <p:cNvPr id="695" name="Google Shape;695;p100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9900"/>
                </a:solidFill>
              </a:rPr>
              <a:t>Вопросы для проверки</a:t>
            </a:r>
            <a:endParaRPr b="1" sz="1500">
              <a:solidFill>
                <a:srgbClr val="FF9900"/>
              </a:solidFill>
            </a:endParaRPr>
          </a:p>
        </p:txBody>
      </p:sp>
      <p:graphicFrame>
        <p:nvGraphicFramePr>
          <p:cNvPr id="696" name="Google Shape;696;p100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Зачем нужны chart?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Какая команда обновляет задеплоенный релиз?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702" name="Google Shape;70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125" y="2126875"/>
            <a:ext cx="811250" cy="81123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01"/>
          <p:cNvSpPr txBox="1"/>
          <p:nvPr/>
        </p:nvSpPr>
        <p:spPr>
          <a:xfrm>
            <a:off x="3025500" y="2199200"/>
            <a:ext cx="682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основными мыслями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инсайтами уходите с вебинара?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101"/>
          <p:cNvSpPr/>
          <p:nvPr/>
        </p:nvSpPr>
        <p:spPr>
          <a:xfrm>
            <a:off x="6397950" y="378000"/>
            <a:ext cx="2386200" cy="1092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6000" lIns="198000" spcFirstLastPara="1" rIns="198000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Запланируйте пару минут на рефлексию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конце занятия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5" name="Google Shape;705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5127" y="3409858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01"/>
          <p:cNvSpPr txBox="1"/>
          <p:nvPr/>
        </p:nvSpPr>
        <p:spPr>
          <a:xfrm>
            <a:off x="3025500" y="3498575"/>
            <a:ext cx="45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 что узнали на вебинаре?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712" name="Google Shape;712;p102"/>
          <p:cNvSpPr txBox="1"/>
          <p:nvPr/>
        </p:nvSpPr>
        <p:spPr>
          <a:xfrm>
            <a:off x="2024550" y="1934000"/>
            <a:ext cx="68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22 июня 2021</a:t>
            </a:r>
            <a:endParaRPr sz="19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102"/>
          <p:cNvSpPr txBox="1"/>
          <p:nvPr/>
        </p:nvSpPr>
        <p:spPr>
          <a:xfrm>
            <a:off x="2024550" y="2325225"/>
            <a:ext cx="615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Бэкапы и репликация PostgreSQL</a:t>
            </a:r>
            <a:endParaRPr b="1" sz="2400">
              <a:solidFill>
                <a:srgbClr val="013D85"/>
              </a:solidFill>
            </a:endParaRPr>
          </a:p>
        </p:txBody>
      </p:sp>
      <p:pic>
        <p:nvPicPr>
          <p:cNvPr id="714" name="Google Shape;71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025" y="1975775"/>
            <a:ext cx="901550" cy="9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02"/>
          <p:cNvSpPr txBox="1"/>
          <p:nvPr/>
        </p:nvSpPr>
        <p:spPr>
          <a:xfrm>
            <a:off x="1262550" y="4372550"/>
            <a:ext cx="176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Ссылка на вебинар будет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 ЛК за 15 минут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02"/>
          <p:cNvSpPr txBox="1"/>
          <p:nvPr/>
        </p:nvSpPr>
        <p:spPr>
          <a:xfrm>
            <a:off x="3615525" y="4372550"/>
            <a:ext cx="176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02"/>
          <p:cNvSpPr txBox="1"/>
          <p:nvPr/>
        </p:nvSpPr>
        <p:spPr>
          <a:xfrm>
            <a:off x="6044700" y="4372550"/>
            <a:ext cx="210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8" name="Google Shape;71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950" y="4492725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2"/>
          <p:cNvSpPr/>
          <p:nvPr/>
        </p:nvSpPr>
        <p:spPr>
          <a:xfrm>
            <a:off x="6156325" y="1003100"/>
            <a:ext cx="2347200" cy="1092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6000" lIns="198000" spcFirstLastPara="1" rIns="198000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Анонсируйте тему следующего занятия, чтобы подогреть интерес студентов :)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0" name="Google Shape;720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825" y="4415825"/>
            <a:ext cx="439550" cy="4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5975" y="4415825"/>
            <a:ext cx="439550" cy="4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3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Заполните, пожалуйста,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опрос о занятии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ссылке в чате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4"/>
          <p:cNvSpPr/>
          <p:nvPr/>
        </p:nvSpPr>
        <p:spPr>
          <a:xfrm>
            <a:off x="630000" y="3689750"/>
            <a:ext cx="1487400" cy="242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2" name="Google Shape;732;p104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Приходите на следующие вебинары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734" name="Google Shape;734;p104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Дмитрий Жиляев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5" name="Google Shape;735;p104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Должность преподавателя</a:t>
            </a:r>
            <a:endParaRPr/>
          </a:p>
        </p:txBody>
      </p:sp>
      <p:sp>
        <p:nvSpPr>
          <p:cNvPr id="736" name="Google Shape;736;p104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Контакты</a:t>
            </a:r>
            <a:endParaRPr/>
          </a:p>
        </p:txBody>
      </p:sp>
      <p:pic>
        <p:nvPicPr>
          <p:cNvPr id="737" name="Google Shape;737;p104"/>
          <p:cNvPicPr preferRelativeResize="0"/>
          <p:nvPr/>
        </p:nvPicPr>
        <p:blipFill rotWithShape="1">
          <a:blip r:embed="rId3">
            <a:alphaModFix/>
          </a:blip>
          <a:srcRect b="661" l="0" r="0" t="661"/>
          <a:stretch/>
        </p:blipFill>
        <p:spPr>
          <a:xfrm>
            <a:off x="1033167" y="3992446"/>
            <a:ext cx="1844100" cy="181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5"/>
          <p:cNvSpPr txBox="1"/>
          <p:nvPr>
            <p:ph type="title"/>
          </p:nvPr>
        </p:nvSpPr>
        <p:spPr>
          <a:xfrm>
            <a:off x="500550" y="440976"/>
            <a:ext cx="8520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743" name="Google Shape;743;p105"/>
          <p:cNvSpPr/>
          <p:nvPr/>
        </p:nvSpPr>
        <p:spPr>
          <a:xfrm>
            <a:off x="6202350" y="378000"/>
            <a:ext cx="2588100" cy="945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6000" lIns="198000" spcFirstLastPara="1" rIns="198000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4" name="Google Shape;74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77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87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87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87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05"/>
          <p:cNvSpPr txBox="1"/>
          <p:nvPr/>
        </p:nvSpPr>
        <p:spPr>
          <a:xfrm>
            <a:off x="544450" y="1502225"/>
            <a:ext cx="25881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9" name="Google Shape;749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7195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7195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7195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27195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61802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61802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05"/>
          <p:cNvSpPr txBox="1"/>
          <p:nvPr/>
        </p:nvSpPr>
        <p:spPr>
          <a:xfrm>
            <a:off x="4407075" y="1502225"/>
            <a:ext cx="1579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6" name="Google Shape;756;p10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2602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92602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92602" y="2129624"/>
            <a:ext cx="827628" cy="8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0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92602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0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01920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0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501920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0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01920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0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53652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365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53652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57112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711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7112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636536" y="41507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636525" y="5161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0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511266" y="5161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501738" y="5161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0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570929" y="5161400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500550" y="440976"/>
            <a:ext cx="8520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779" name="Google Shape;779;p106"/>
          <p:cNvSpPr txBox="1"/>
          <p:nvPr/>
        </p:nvSpPr>
        <p:spPr>
          <a:xfrm>
            <a:off x="4407075" y="1565675"/>
            <a:ext cx="1579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0" name="Google Shape;78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2602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2602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2602" y="2129624"/>
            <a:ext cx="827628" cy="8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2602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01920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01920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01920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01920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36527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0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3652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0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365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0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3652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7112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0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711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0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57112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0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571127" y="5161399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106"/>
          <p:cNvSpPr txBox="1"/>
          <p:nvPr/>
        </p:nvSpPr>
        <p:spPr>
          <a:xfrm>
            <a:off x="566025" y="1565675"/>
            <a:ext cx="25881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7" name="Google Shape;797;p10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1552" y="4157416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0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3527" y="2125299"/>
            <a:ext cx="827628" cy="8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0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1552" y="313545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84670" y="4157416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0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606645" y="2125300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0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84670" y="313545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0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51552" y="5161366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0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565052" y="2125300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0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84677" y="5161383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0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517809" y="31352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0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17811" y="415723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0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517789" y="5173500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7"/>
          <p:cNvSpPr txBox="1"/>
          <p:nvPr>
            <p:ph type="title"/>
          </p:nvPr>
        </p:nvSpPr>
        <p:spPr>
          <a:xfrm>
            <a:off x="500550" y="440976"/>
            <a:ext cx="8520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814" name="Google Shape;81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77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87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87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87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07"/>
          <p:cNvSpPr txBox="1"/>
          <p:nvPr/>
        </p:nvSpPr>
        <p:spPr>
          <a:xfrm>
            <a:off x="544450" y="1502225"/>
            <a:ext cx="1579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7195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7195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7195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27195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61802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61802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0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63139" y="5161012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0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57577" y="414980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0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633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0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57577" y="3121071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07"/>
          <p:cNvSpPr txBox="1"/>
          <p:nvPr/>
        </p:nvSpPr>
        <p:spPr>
          <a:xfrm>
            <a:off x="4463325" y="1502225"/>
            <a:ext cx="25881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0" name="Google Shape;830;p1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95133" y="5161012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0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492545" y="41366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0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95320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0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492545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0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275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0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52752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0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27530" y="4150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0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527146" y="5161363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22" name="Google Shape;222;p36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9900"/>
                </a:solidFill>
              </a:rPr>
              <a:t>После занятия вы сможете</a:t>
            </a:r>
            <a:endParaRPr b="1" sz="1500">
              <a:solidFill>
                <a:srgbClr val="FF9900"/>
              </a:solidFill>
            </a:endParaRPr>
          </a:p>
        </p:txBody>
      </p:sp>
      <p:graphicFrame>
        <p:nvGraphicFramePr>
          <p:cNvPr id="223" name="Google Shape;223;p36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Создать helm chart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Задеплоить helm chart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8"/>
          <p:cNvSpPr txBox="1"/>
          <p:nvPr>
            <p:ph type="title"/>
          </p:nvPr>
        </p:nvSpPr>
        <p:spPr>
          <a:xfrm>
            <a:off x="538363" y="423000"/>
            <a:ext cx="8520600" cy="9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843" name="Google Shape;84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4127" y="392342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0564" y="391844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5039" y="392565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608" y="389680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3408" y="48801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4845" y="489385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60570" y="4883912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09120" y="4898291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08"/>
          <p:cNvSpPr txBox="1"/>
          <p:nvPr>
            <p:ph idx="4294967295" type="subTitle"/>
          </p:nvPr>
        </p:nvSpPr>
        <p:spPr>
          <a:xfrm>
            <a:off x="553488" y="1475075"/>
            <a:ext cx="27240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</a:rPr>
              <a:t>Коммуникации</a:t>
            </a:r>
            <a:endParaRPr b="1" sz="1500">
              <a:solidFill>
                <a:srgbClr val="013D85"/>
              </a:solidFill>
            </a:endParaRPr>
          </a:p>
        </p:txBody>
      </p:sp>
      <p:sp>
        <p:nvSpPr>
          <p:cNvPr id="852" name="Google Shape;852;p108"/>
          <p:cNvSpPr txBox="1"/>
          <p:nvPr>
            <p:ph idx="4294967295" type="subTitle"/>
          </p:nvPr>
        </p:nvSpPr>
        <p:spPr>
          <a:xfrm>
            <a:off x="3352850" y="1415450"/>
            <a:ext cx="27240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</a:rPr>
              <a:t>Разное</a:t>
            </a:r>
            <a:endParaRPr b="1" sz="1500">
              <a:solidFill>
                <a:srgbClr val="013D85"/>
              </a:solidFill>
            </a:endParaRPr>
          </a:p>
        </p:txBody>
      </p:sp>
      <p:pic>
        <p:nvPicPr>
          <p:cNvPr id="853" name="Google Shape;853;p1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3527" y="389164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3527" y="2022874"/>
            <a:ext cx="827628" cy="8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3527" y="295725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3346" y="48835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0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25859" y="20228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0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25846" y="293431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0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25840" y="389163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25842" y="4883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0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384846" y="19862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0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360584" y="19862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0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60318" y="20092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0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409135" y="19862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0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511534" y="20092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0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360584" y="29685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0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384848" y="29570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0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409121" y="29530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0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433407" y="296633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0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502542" y="2947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498659" y="38850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0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502550" y="4875125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9"/>
          <p:cNvSpPr txBox="1"/>
          <p:nvPr>
            <p:ph type="title"/>
          </p:nvPr>
        </p:nvSpPr>
        <p:spPr>
          <a:xfrm>
            <a:off x="500550" y="440976"/>
            <a:ext cx="8520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878" name="Google Shape;878;p109"/>
          <p:cNvSpPr txBox="1"/>
          <p:nvPr/>
        </p:nvSpPr>
        <p:spPr>
          <a:xfrm>
            <a:off x="544450" y="1502225"/>
            <a:ext cx="1974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9" name="Google Shape;87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52" y="3063999"/>
            <a:ext cx="827629" cy="8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1616" y="5019297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550" y="4243656"/>
            <a:ext cx="687041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550" y="5019313"/>
            <a:ext cx="687042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1670" y="3063999"/>
            <a:ext cx="827629" cy="8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1632" y="4243650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3164" y="4243656"/>
            <a:ext cx="687041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3164" y="5019313"/>
            <a:ext cx="687042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34802" y="3063999"/>
            <a:ext cx="827629" cy="8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34802" y="2129616"/>
            <a:ext cx="827629" cy="8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17788" y="4243656"/>
            <a:ext cx="687042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17788" y="5019313"/>
            <a:ext cx="687042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8545" y="2129624"/>
            <a:ext cx="827629" cy="8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0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67920" y="2129616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0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892401" y="4243656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0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92401" y="5019313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1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01670" y="2129624"/>
            <a:ext cx="827629" cy="8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0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301045" y="2129616"/>
            <a:ext cx="827629" cy="8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0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667020" y="4243656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0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667020" y="5019313"/>
            <a:ext cx="687043" cy="68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sp>
        <p:nvSpPr>
          <p:cNvPr id="229" name="Google Shape;229;p37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9900"/>
                </a:solidFill>
              </a:rPr>
              <a:t>Зачем вам это уметь</a:t>
            </a:r>
            <a:endParaRPr b="1" sz="1500">
              <a:solidFill>
                <a:srgbClr val="FF9900"/>
              </a:solidFill>
            </a:endParaRPr>
          </a:p>
        </p:txBody>
      </p:sp>
      <p:graphicFrame>
        <p:nvGraphicFramePr>
          <p:cNvPr id="230" name="Google Shape;230;p37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{CEF8D813-923D-4D42-9F2C-D9BA21E7415D}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</a:t>
                      </a: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внутреннее</a:t>
                      </a: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устройство чартов. DRY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Практика. Теперь вы знаете, что надо делать.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